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VekNHeKKjDuttr37/MCJLvOGt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42BD4F-B228-4F02-9942-35CCCF15A58B}">
  <a:tblStyle styleId="{E742BD4F-B228-4F02-9942-35CCCF15A58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McKeen McDonald" userId="88bcff47-32dc-4a2c-a258-38af70ae4fa5" providerId="ADAL" clId="{10D7733D-BC73-4846-A395-997D6AA57586}"/>
    <pc:docChg chg="modSld">
      <pc:chgData name="Lauren McKeen McDonald" userId="88bcff47-32dc-4a2c-a258-38af70ae4fa5" providerId="ADAL" clId="{10D7733D-BC73-4846-A395-997D6AA57586}" dt="2023-05-03T19:14:24" v="2" actId="20577"/>
      <pc:docMkLst>
        <pc:docMk/>
      </pc:docMkLst>
      <pc:sldChg chg="modSp mod">
        <pc:chgData name="Lauren McKeen McDonald" userId="88bcff47-32dc-4a2c-a258-38af70ae4fa5" providerId="ADAL" clId="{10D7733D-BC73-4846-A395-997D6AA57586}" dt="2023-05-03T19:14:06.218" v="1" actId="20577"/>
        <pc:sldMkLst>
          <pc:docMk/>
          <pc:sldMk cId="0" sldId="256"/>
        </pc:sldMkLst>
        <pc:spChg chg="mod">
          <ac:chgData name="Lauren McKeen McDonald" userId="88bcff47-32dc-4a2c-a258-38af70ae4fa5" providerId="ADAL" clId="{10D7733D-BC73-4846-A395-997D6AA57586}" dt="2023-05-03T19:14:06.218" v="1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Lauren McKeen McDonald" userId="88bcff47-32dc-4a2c-a258-38af70ae4fa5" providerId="ADAL" clId="{10D7733D-BC73-4846-A395-997D6AA57586}" dt="2023-05-03T19:14:24" v="2" actId="20577"/>
        <pc:sldMkLst>
          <pc:docMk/>
          <pc:sldMk cId="0" sldId="282"/>
        </pc:sldMkLst>
        <pc:spChg chg="mod">
          <ac:chgData name="Lauren McKeen McDonald" userId="88bcff47-32dc-4a2c-a258-38af70ae4fa5" providerId="ADAL" clId="{10D7733D-BC73-4846-A395-997D6AA57586}" dt="2023-05-03T19:14:24" v="2" actId="20577"/>
          <ac:spMkLst>
            <pc:docMk/>
            <pc:sldMk cId="0" sldId="282"/>
            <ac:spMk id="32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bcf47ce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15 min (from slide 1-8) including time of them getting settled in room</a:t>
            </a:r>
            <a:endParaRPr/>
          </a:p>
        </p:txBody>
      </p:sp>
      <p:sp>
        <p:nvSpPr>
          <p:cNvPr id="91" name="Google Shape;91;g13bcf47ce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4837b884c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14837b884c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6b35f197e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136b35f197e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15 min break out + 5 min debrief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28696794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1328696794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28696794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1328696794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28696794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1328696794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Slides 10-20 25 minutes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328696794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1328696794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328696794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1328696794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28696794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328696794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28696794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1328696794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342648b2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1342648b2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2648b249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1342648b249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3cb99068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13cb99068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42648b249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1342648b249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4a26398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14a26398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328696794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1328696794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Veronica will set up options for breakout rooms in advance.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328696794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1328696794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20 min breakout group +5 min debrief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65a441c0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165a441c0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4557b063a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14557b063a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6b35f197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136b35f197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Learners differ in ways they can navigate the learning environment and express what they know.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Expression requires a great deal of strategy, practice, and organization.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6b35f197e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This questions can help us unpack assumptions that we may have about our students in relation to how they are assessed</a:t>
            </a:r>
            <a:endParaRPr/>
          </a:p>
        </p:txBody>
      </p:sp>
      <p:sp>
        <p:nvSpPr>
          <p:cNvPr id="117" name="Google Shape;117;g136b35f197e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73b2b5937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This questions can help us unpack assumptions that we may have about our students in relation to how they are assessed</a:t>
            </a:r>
            <a:endParaRPr/>
          </a:p>
        </p:txBody>
      </p:sp>
      <p:sp>
        <p:nvSpPr>
          <p:cNvPr id="127" name="Google Shape;127;g173b2b5937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4142e23b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134142e23be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6b35f197e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g136b35f197e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4884c7c2f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g14884c7c2f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4837b884c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Highlight why we prefer this model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Read all 4 and elaborate on 2</a:t>
            </a:r>
            <a:endParaRPr/>
          </a:p>
        </p:txBody>
      </p:sp>
      <p:sp>
        <p:nvSpPr>
          <p:cNvPr id="160" name="Google Shape;160;g14837b884c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3136197" y="-30456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arator Page">
  <p:cSld name="Separator P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0" y="1542060"/>
            <a:ext cx="9144000" cy="205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/>
          <p:nvPr/>
        </p:nvSpPr>
        <p:spPr>
          <a:xfrm>
            <a:off x="9469120" y="269240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7" descr="NWU PPT Wide Opt 3 - No Wordmark_Separato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045" y="4562228"/>
            <a:ext cx="2133600" cy="214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NWU PPT Wide Opt 3 - No Wordmark_Master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5"/>
          <p:cNvSpPr txBox="1"/>
          <p:nvPr/>
        </p:nvSpPr>
        <p:spPr>
          <a:xfrm>
            <a:off x="9428480" y="340360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95196" y="4846007"/>
            <a:ext cx="2133600" cy="21429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bcf47ce03_0_0"/>
          <p:cNvSpPr txBox="1">
            <a:spLocks noGrp="1"/>
          </p:cNvSpPr>
          <p:nvPr>
            <p:ph type="ctrTitle"/>
          </p:nvPr>
        </p:nvSpPr>
        <p:spPr>
          <a:xfrm>
            <a:off x="438650" y="706025"/>
            <a:ext cx="83910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400"/>
              <a:t>Is There Really Only One Way? Rethinking Assessments with UDL in Mind</a:t>
            </a:r>
            <a:endParaRPr sz="3400"/>
          </a:p>
        </p:txBody>
      </p:sp>
      <p:sp>
        <p:nvSpPr>
          <p:cNvPr id="94" name="Google Shape;94;g13bcf47ce03_0_0"/>
          <p:cNvSpPr txBox="1">
            <a:spLocks noGrp="1"/>
          </p:cNvSpPr>
          <p:nvPr>
            <p:ph type="subTitle" idx="1"/>
          </p:nvPr>
        </p:nvSpPr>
        <p:spPr>
          <a:xfrm>
            <a:off x="1297175" y="2020250"/>
            <a:ext cx="6790800" cy="25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2367" dirty="0">
                <a:solidFill>
                  <a:srgbClr val="000000"/>
                </a:solidFill>
              </a:rPr>
              <a:t>Veronica Womack</a:t>
            </a:r>
            <a:endParaRPr sz="2367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1567" dirty="0">
                <a:solidFill>
                  <a:srgbClr val="000000"/>
                </a:solidFill>
              </a:rPr>
              <a:t>Searle Center for Advancing Teaching and Learning</a:t>
            </a:r>
            <a:endParaRPr sz="1567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2367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2367" dirty="0">
                <a:solidFill>
                  <a:srgbClr val="000000"/>
                </a:solidFill>
              </a:rPr>
              <a:t>Jim Stachowiak</a:t>
            </a:r>
            <a:endParaRPr sz="2367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1567" dirty="0">
                <a:solidFill>
                  <a:srgbClr val="000000"/>
                </a:solidFill>
              </a:rPr>
              <a:t>AccessibleNU</a:t>
            </a:r>
            <a:endParaRPr sz="1567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1767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95" name="Google Shape;95;g13bcf47ce03_0_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4837b884c1_0_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2777"/>
              <a:buNone/>
            </a:pPr>
            <a:r>
              <a:rPr lang="en-US" sz="3200"/>
              <a:t>Expression of Learning Opportunities Worksheet</a:t>
            </a:r>
            <a:endParaRPr sz="3200"/>
          </a:p>
        </p:txBody>
      </p:sp>
      <p:sp>
        <p:nvSpPr>
          <p:cNvPr id="174" name="Google Shape;174;g14837b884c1_0_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aphicFrame>
        <p:nvGraphicFramePr>
          <p:cNvPr id="175" name="Google Shape;175;g14837b884c1_0_16"/>
          <p:cNvGraphicFramePr/>
          <p:nvPr/>
        </p:nvGraphicFramePr>
        <p:xfrm>
          <a:off x="457150" y="853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{E742BD4F-B228-4F02-9942-35CCCF15A58B}</a:tableStyleId>
              </a:tblPr>
              <a:tblGrid>
                <a:gridCol w="221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9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Opportunities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Formative Assessment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What is the delivery methods for this assignment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Summative Assessment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Describe the format for this exam and why this is used?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… to state relayed information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…to demonstrate inquiry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…to reflect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…to revise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…to practice skill sets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…to collaborate with others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6b35f197e_1_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200"/>
              <a:t>Small Group Discussion Questions</a:t>
            </a:r>
            <a:endParaRPr sz="3200"/>
          </a:p>
        </p:txBody>
      </p:sp>
      <p:sp>
        <p:nvSpPr>
          <p:cNvPr id="181" name="Google Shape;181;g136b35f197e_1_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82" name="Google Shape;182;g136b35f197e_1_37"/>
          <p:cNvSpPr/>
          <p:nvPr/>
        </p:nvSpPr>
        <p:spPr>
          <a:xfrm>
            <a:off x="643825" y="1068325"/>
            <a:ext cx="8043000" cy="10230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Describe how it felt to critically review your own assessments?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36b35f197e_1_37"/>
          <p:cNvSpPr/>
          <p:nvPr/>
        </p:nvSpPr>
        <p:spPr>
          <a:xfrm>
            <a:off x="643825" y="2308750"/>
            <a:ext cx="8043000" cy="10230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 startAt="2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did you notice about your assignments and exams ?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36b35f197e_1_37"/>
          <p:cNvSpPr/>
          <p:nvPr/>
        </p:nvSpPr>
        <p:spPr>
          <a:xfrm>
            <a:off x="643825" y="3538027"/>
            <a:ext cx="8043000" cy="11463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 startAt="3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Did you recognize any hidden assumptions about your students? OR Were any assumptions uncovered?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so, where do you think these assumptions came from?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286967942_0_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UDL and Assessments</a:t>
            </a:r>
            <a:endParaRPr/>
          </a:p>
        </p:txBody>
      </p:sp>
      <p:sp>
        <p:nvSpPr>
          <p:cNvPr id="190" name="Google Shape;190;g13286967942_0_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91" name="Google Shape;191;g13286967942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888" y="991954"/>
            <a:ext cx="5388218" cy="3775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286967942_0_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UDL and Exams</a:t>
            </a:r>
            <a:endParaRPr/>
          </a:p>
        </p:txBody>
      </p:sp>
      <p:sp>
        <p:nvSpPr>
          <p:cNvPr id="197" name="Google Shape;197;g13286967942_0_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98" name="Google Shape;198;g13286967942_0_5"/>
          <p:cNvSpPr/>
          <p:nvPr/>
        </p:nvSpPr>
        <p:spPr>
          <a:xfrm>
            <a:off x="856075" y="1063375"/>
            <a:ext cx="3608100" cy="35283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Exams? Why This Way?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Exams are a significant stress for students, but also part of the college experience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do you give exams?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use the format you use?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there another way?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3286967942_0_5"/>
          <p:cNvSpPr/>
          <p:nvPr/>
        </p:nvSpPr>
        <p:spPr>
          <a:xfrm>
            <a:off x="4800675" y="1063375"/>
            <a:ext cx="3608100" cy="35283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Offer Flexibility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Allow for makeups within reasonable time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Create a backup exam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old exams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Create exams in Canvas and draw from question banks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Give multiple chances to answer Canvas exams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Offer take home exams focusing on application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Offer a drop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Offer correction options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286967942_0_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UDL and Exams</a:t>
            </a:r>
            <a:endParaRPr/>
          </a:p>
        </p:txBody>
      </p:sp>
      <p:sp>
        <p:nvSpPr>
          <p:cNvPr id="205" name="Google Shape;205;g13286967942_0_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06" name="Google Shape;206;g13286967942_0_13"/>
          <p:cNvSpPr/>
          <p:nvPr/>
        </p:nvSpPr>
        <p:spPr>
          <a:xfrm>
            <a:off x="718400" y="1132000"/>
            <a:ext cx="3608100" cy="32898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Vary Types of Questions &amp; Offer Supports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Distribute demand and benefits of types of questions within or across exams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Consider what is being tested and offer supports where possible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Digital text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Formulas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Display info in multiple formats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g13286967942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5500" y="1132004"/>
            <a:ext cx="4406535" cy="3399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3286967942_0_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UDL, Exams, &amp; Deadlines</a:t>
            </a:r>
            <a:endParaRPr/>
          </a:p>
        </p:txBody>
      </p:sp>
      <p:sp>
        <p:nvSpPr>
          <p:cNvPr id="213" name="Google Shape;213;g13286967942_0_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14" name="Google Shape;214;g13286967942_0_22"/>
          <p:cNvSpPr/>
          <p:nvPr/>
        </p:nvSpPr>
        <p:spPr>
          <a:xfrm>
            <a:off x="718400" y="1132000"/>
            <a:ext cx="3608100" cy="32898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Issues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Stress and anxiety build when students have deadlines and exams at the same time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 tend to focus more on the exams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Assignment work suffers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3286967942_0_22"/>
          <p:cNvSpPr/>
          <p:nvPr/>
        </p:nvSpPr>
        <p:spPr>
          <a:xfrm>
            <a:off x="5008600" y="1132000"/>
            <a:ext cx="3608100" cy="32898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Potential Solutions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Avoid due dates during midterms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Offer flexible due dates around midterms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Offer short, no question extensions, especially for late deadlines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Offer a set amount of “late” days at the beginning of the quarter that students can distribute as needed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Offer more opportunities for points than points needed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3286967942_0_4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UDL &amp; Assignments - Add Options</a:t>
            </a:r>
            <a:endParaRPr/>
          </a:p>
        </p:txBody>
      </p:sp>
      <p:sp>
        <p:nvSpPr>
          <p:cNvPr id="221" name="Google Shape;221;g13286967942_0_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22" name="Google Shape;222;g13286967942_0_46"/>
          <p:cNvPicPr preferRelativeResize="0"/>
          <p:nvPr/>
        </p:nvPicPr>
        <p:blipFill rotWithShape="1">
          <a:blip r:embed="rId3">
            <a:alphaModFix/>
          </a:blip>
          <a:srcRect t="-8665" b="12704"/>
          <a:stretch/>
        </p:blipFill>
        <p:spPr>
          <a:xfrm>
            <a:off x="5777050" y="719175"/>
            <a:ext cx="2261376" cy="432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13286967942_0_46"/>
          <p:cNvSpPr/>
          <p:nvPr/>
        </p:nvSpPr>
        <p:spPr>
          <a:xfrm>
            <a:off x="308050" y="1116025"/>
            <a:ext cx="5040600" cy="35283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●"/>
            </a:pPr>
            <a:r>
              <a:rPr lang="en-US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plus-one thinking to add one more option to an assignment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●"/>
            </a:pPr>
            <a:r>
              <a:rPr lang="en-US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Potential options: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○"/>
            </a:pPr>
            <a:r>
              <a:rPr lang="en-US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Paper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○"/>
            </a:pPr>
            <a:r>
              <a:rPr lang="en-US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○"/>
            </a:pPr>
            <a:r>
              <a:rPr lang="en-US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○"/>
            </a:pPr>
            <a:r>
              <a:rPr lang="en-US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○"/>
            </a:pPr>
            <a:r>
              <a:rPr lang="en-US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286967942_0_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Why Provide Assignment Options?</a:t>
            </a:r>
            <a:endParaRPr/>
          </a:p>
        </p:txBody>
      </p:sp>
      <p:sp>
        <p:nvSpPr>
          <p:cNvPr id="229" name="Google Shape;229;g13286967942_0_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30" name="Google Shape;230;g13286967942_0_37"/>
          <p:cNvSpPr/>
          <p:nvPr/>
        </p:nvSpPr>
        <p:spPr>
          <a:xfrm>
            <a:off x="1040025" y="1146150"/>
            <a:ext cx="6926400" cy="34737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US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are working to create expert learners, options encourage greater engagement 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US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Allows students to choose to develop skills or use strengths to further engage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US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remove barriers to expressing learning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US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give instructors more interesting end results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286967942_0_5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How Do We Offer Options?</a:t>
            </a:r>
            <a:endParaRPr/>
          </a:p>
        </p:txBody>
      </p:sp>
      <p:sp>
        <p:nvSpPr>
          <p:cNvPr id="236" name="Google Shape;236;g13286967942_0_5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37" name="Google Shape;237;g13286967942_0_54"/>
          <p:cNvSpPr/>
          <p:nvPr/>
        </p:nvSpPr>
        <p:spPr>
          <a:xfrm>
            <a:off x="643825" y="1068325"/>
            <a:ext cx="80430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Make sure learning objectives are clear and speak to what needs to be completed in the course.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13286967942_0_54"/>
          <p:cNvSpPr/>
          <p:nvPr/>
        </p:nvSpPr>
        <p:spPr>
          <a:xfrm>
            <a:off x="643825" y="1998975"/>
            <a:ext cx="80430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 startAt="2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the skills (target skills) the assignment is assessing related to the learning objectives. 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13286967942_0_54"/>
          <p:cNvSpPr/>
          <p:nvPr/>
        </p:nvSpPr>
        <p:spPr>
          <a:xfrm>
            <a:off x="643825" y="2917800"/>
            <a:ext cx="80430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 startAt="3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the skills (access skills) used to complete current assignments that aren’t necessary to align with the learning objectives.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13286967942_0_54"/>
          <p:cNvSpPr/>
          <p:nvPr/>
        </p:nvSpPr>
        <p:spPr>
          <a:xfrm>
            <a:off x="643825" y="3848450"/>
            <a:ext cx="80430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 startAt="4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one option that also allows for completion of learning objectives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42648b249_0_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Revisit Learning Objectives</a:t>
            </a:r>
            <a:endParaRPr/>
          </a:p>
        </p:txBody>
      </p:sp>
      <p:sp>
        <p:nvSpPr>
          <p:cNvPr id="246" name="Google Shape;246;g1342648b249_0_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47" name="Google Shape;247;g1342648b249_0_0"/>
          <p:cNvSpPr/>
          <p:nvPr/>
        </p:nvSpPr>
        <p:spPr>
          <a:xfrm>
            <a:off x="643825" y="1068325"/>
            <a:ext cx="80430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your current course learning objectives influence your assignment delivery method?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1342648b249_0_0"/>
          <p:cNvSpPr/>
          <p:nvPr/>
        </p:nvSpPr>
        <p:spPr>
          <a:xfrm>
            <a:off x="643825" y="2274225"/>
            <a:ext cx="39282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Why? Is the assignment delivery method critical to your learning objectives?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1342648b249_0_0"/>
          <p:cNvSpPr/>
          <p:nvPr/>
        </p:nvSpPr>
        <p:spPr>
          <a:xfrm>
            <a:off x="4758600" y="2274225"/>
            <a:ext cx="3928200" cy="1543200"/>
          </a:xfrm>
          <a:prstGeom prst="roundRect">
            <a:avLst>
              <a:gd name="adj" fmla="val 16667"/>
            </a:avLst>
          </a:prstGeom>
          <a:solidFill>
            <a:srgbClr val="4E2A82"/>
          </a:solidFill>
          <a:ln w="28575" cap="flat" cmpd="sng">
            <a:solidFill>
              <a:srgbClr val="927F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Consider using plus one thinking to add one more option to your assignment delivery method.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1342648b249_0_0"/>
          <p:cNvSpPr/>
          <p:nvPr/>
        </p:nvSpPr>
        <p:spPr>
          <a:xfrm>
            <a:off x="643825" y="3554475"/>
            <a:ext cx="1735800" cy="1130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Options are not possible for this assignment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1342648b249_0_0"/>
          <p:cNvSpPr/>
          <p:nvPr/>
        </p:nvSpPr>
        <p:spPr>
          <a:xfrm>
            <a:off x="2836200" y="3554475"/>
            <a:ext cx="1735800" cy="1130400"/>
          </a:xfrm>
          <a:prstGeom prst="roundRect">
            <a:avLst>
              <a:gd name="adj" fmla="val 16667"/>
            </a:avLst>
          </a:prstGeom>
          <a:solidFill>
            <a:srgbClr val="4E2A82"/>
          </a:solidFill>
          <a:ln w="28575" cap="flat" cmpd="sng">
            <a:solidFill>
              <a:srgbClr val="927F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Consider rewriting your LO’s to allow options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1342648b249_0_0"/>
          <p:cNvSpPr txBox="1"/>
          <p:nvPr/>
        </p:nvSpPr>
        <p:spPr>
          <a:xfrm>
            <a:off x="2310475" y="1874025"/>
            <a:ext cx="59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1342648b249_0_0"/>
          <p:cNvSpPr txBox="1"/>
          <p:nvPr/>
        </p:nvSpPr>
        <p:spPr>
          <a:xfrm>
            <a:off x="1214275" y="3106950"/>
            <a:ext cx="59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1342648b249_0_0"/>
          <p:cNvSpPr txBox="1"/>
          <p:nvPr/>
        </p:nvSpPr>
        <p:spPr>
          <a:xfrm>
            <a:off x="3406650" y="3106950"/>
            <a:ext cx="59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1342648b249_0_0"/>
          <p:cNvSpPr txBox="1"/>
          <p:nvPr/>
        </p:nvSpPr>
        <p:spPr>
          <a:xfrm>
            <a:off x="6425250" y="1874025"/>
            <a:ext cx="59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643825" y="1068325"/>
            <a:ext cx="80430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will identify assumptions that serve as the basis for the design of current assignments and assessments. 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643825" y="1998975"/>
            <a:ext cx="80430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 startAt="2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will apply at least one UDL-based approach to their class to reduce student anxiety around exams and deadlines while maintaining rigor</a:t>
            </a: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643825" y="2917800"/>
            <a:ext cx="80430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 startAt="3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will critically examine course learning objectives to eliminate unnecessary components that restrict offering assignment options.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643825" y="3848450"/>
            <a:ext cx="80430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 startAt="4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will apply the UDL principle of multiple means of expression by redesigning one assignment to offer at least two options of delivery.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342648b249_0_13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Determine Target Skills</a:t>
            </a:r>
            <a:endParaRPr/>
          </a:p>
        </p:txBody>
      </p:sp>
      <p:sp>
        <p:nvSpPr>
          <p:cNvPr id="261" name="Google Shape;261;g1342648b249_0_1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62" name="Google Shape;262;g1342648b249_0_139"/>
          <p:cNvSpPr/>
          <p:nvPr/>
        </p:nvSpPr>
        <p:spPr>
          <a:xfrm>
            <a:off x="643825" y="1271731"/>
            <a:ext cx="8043000" cy="9963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Make a list of the identified skills you are assessing for each assignment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1342648b249_0_139"/>
          <p:cNvSpPr/>
          <p:nvPr/>
        </p:nvSpPr>
        <p:spPr>
          <a:xfrm>
            <a:off x="643825" y="2476381"/>
            <a:ext cx="8043000" cy="9963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Compare the identified skills to your learning objectives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1342648b249_0_139"/>
          <p:cNvSpPr/>
          <p:nvPr/>
        </p:nvSpPr>
        <p:spPr>
          <a:xfrm>
            <a:off x="643825" y="3681031"/>
            <a:ext cx="8043000" cy="9963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Those that map to your learning objectives are target skills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3cb9906812_0_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Identifying Target Skills - Example</a:t>
            </a:r>
            <a:endParaRPr/>
          </a:p>
        </p:txBody>
      </p:sp>
      <p:sp>
        <p:nvSpPr>
          <p:cNvPr id="270" name="Google Shape;270;g13cb9906812_0_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59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250000"/>
              <a:buNone/>
            </a:pPr>
            <a:r>
              <a:rPr lang="en-US"/>
              <a:t>Pick a conflict in which you are invested and then introduce this conflict to two different audiences in two different genres via a written summary. Each summary should include no less than 250 words.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250000"/>
              <a:buNone/>
            </a:pPr>
            <a:r>
              <a:rPr lang="en-US"/>
              <a:t>Whatever conflict, audiences, or genres you choose, the most important part of this assignment is that: 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250000"/>
              <a:buNone/>
            </a:pPr>
            <a:r>
              <a:rPr lang="en-US"/>
              <a:t>–The who, what, why and when of the conflict is clear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250000"/>
              <a:buNone/>
            </a:pPr>
            <a:r>
              <a:rPr lang="en-US"/>
              <a:t>–Beyond the gist of the conflict, any other information you include will depend on your audience and the conventions of the genre you have chosen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250000"/>
              <a:buNone/>
            </a:pPr>
            <a:r>
              <a:rPr lang="en-US"/>
              <a:t>–Think about what life experiences your readers are bringing to your text.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250000"/>
              <a:buNone/>
            </a:pPr>
            <a:r>
              <a:rPr lang="en-US"/>
              <a:t>–Based on your word choice, the style and tone of your writing, and the images you include (or not), your intended audience should be clear.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250000"/>
              <a:buNone/>
            </a:pPr>
            <a:endParaRPr/>
          </a:p>
        </p:txBody>
      </p:sp>
      <p:sp>
        <p:nvSpPr>
          <p:cNvPr id="271" name="Google Shape;271;g13cb9906812_0_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72" name="Google Shape;272;g13cb9906812_0_0"/>
          <p:cNvSpPr/>
          <p:nvPr/>
        </p:nvSpPr>
        <p:spPr>
          <a:xfrm>
            <a:off x="5368025" y="1063375"/>
            <a:ext cx="3608100" cy="35967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Target Skills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-US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</a:t>
            </a:r>
            <a:r>
              <a:rPr lang="en-US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who, what, why, and when of conflict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-US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Clearly communicate</a:t>
            </a:r>
            <a:r>
              <a:rPr lang="en-US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who, what, why, where, when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-US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Demonstrate understanding</a:t>
            </a:r>
            <a:r>
              <a:rPr lang="en-US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genre conventions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-US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</a:t>
            </a:r>
            <a:r>
              <a:rPr lang="en-US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impact of audience life experiences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-US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Demonstrate</a:t>
            </a:r>
            <a:r>
              <a:rPr lang="en-US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ability to clearly connect with intended audience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13cb9906812_0_0"/>
          <p:cNvSpPr/>
          <p:nvPr/>
        </p:nvSpPr>
        <p:spPr>
          <a:xfrm>
            <a:off x="5688275" y="1712150"/>
            <a:ext cx="3084600" cy="1153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" name="Google Shape;274;g13cb9906812_0_0"/>
          <p:cNvCxnSpPr>
            <a:stCxn id="273" idx="1"/>
          </p:cNvCxnSpPr>
          <p:nvPr/>
        </p:nvCxnSpPr>
        <p:spPr>
          <a:xfrm flipH="1">
            <a:off x="4952375" y="2288750"/>
            <a:ext cx="735900" cy="279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5" name="Google Shape;275;g13cb9906812_0_0"/>
          <p:cNvSpPr/>
          <p:nvPr/>
        </p:nvSpPr>
        <p:spPr>
          <a:xfrm>
            <a:off x="5688275" y="2911650"/>
            <a:ext cx="3084600" cy="583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13cb9906812_0_0"/>
          <p:cNvSpPr/>
          <p:nvPr/>
        </p:nvSpPr>
        <p:spPr>
          <a:xfrm>
            <a:off x="5688275" y="3524563"/>
            <a:ext cx="3084600" cy="583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13cb9906812_0_0"/>
          <p:cNvSpPr/>
          <p:nvPr/>
        </p:nvSpPr>
        <p:spPr>
          <a:xfrm>
            <a:off x="5688275" y="4145925"/>
            <a:ext cx="3084600" cy="583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" name="Google Shape;278;g13cb9906812_0_0"/>
          <p:cNvCxnSpPr>
            <a:stCxn id="275" idx="1"/>
          </p:cNvCxnSpPr>
          <p:nvPr/>
        </p:nvCxnSpPr>
        <p:spPr>
          <a:xfrm rot="10800000">
            <a:off x="4733075" y="3006900"/>
            <a:ext cx="955200" cy="196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9" name="Google Shape;279;g13cb9906812_0_0"/>
          <p:cNvCxnSpPr>
            <a:stCxn id="276" idx="1"/>
          </p:cNvCxnSpPr>
          <p:nvPr/>
        </p:nvCxnSpPr>
        <p:spPr>
          <a:xfrm rot="10800000">
            <a:off x="4775675" y="3509113"/>
            <a:ext cx="912600" cy="30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0" name="Google Shape;280;g13cb9906812_0_0"/>
          <p:cNvCxnSpPr>
            <a:stCxn id="277" idx="1"/>
          </p:cNvCxnSpPr>
          <p:nvPr/>
        </p:nvCxnSpPr>
        <p:spPr>
          <a:xfrm rot="10800000">
            <a:off x="4910075" y="4110675"/>
            <a:ext cx="778200" cy="327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42648b249_0_14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Determine Access Skills</a:t>
            </a:r>
            <a:endParaRPr/>
          </a:p>
        </p:txBody>
      </p:sp>
      <p:sp>
        <p:nvSpPr>
          <p:cNvPr id="286" name="Google Shape;286;g1342648b249_0_1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87" name="Google Shape;287;g1342648b249_0_148"/>
          <p:cNvSpPr/>
          <p:nvPr/>
        </p:nvSpPr>
        <p:spPr>
          <a:xfrm>
            <a:off x="643825" y="1296925"/>
            <a:ext cx="3520500" cy="12066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 all skills needed to complete the assignment as currently designed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1342648b249_0_148"/>
          <p:cNvSpPr/>
          <p:nvPr/>
        </p:nvSpPr>
        <p:spPr>
          <a:xfrm>
            <a:off x="643825" y="2626750"/>
            <a:ext cx="3520500" cy="9180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Cross reference list with target skills and LO’s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1342648b249_0_148"/>
          <p:cNvSpPr/>
          <p:nvPr/>
        </p:nvSpPr>
        <p:spPr>
          <a:xfrm>
            <a:off x="643825" y="3667975"/>
            <a:ext cx="3520500" cy="9180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Anything not explicitly tied to LO’s is an access skill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1342648b249_0_148"/>
          <p:cNvSpPr/>
          <p:nvPr/>
        </p:nvSpPr>
        <p:spPr>
          <a:xfrm>
            <a:off x="4572000" y="1296925"/>
            <a:ext cx="4114800" cy="32892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 Skill Examples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Spelling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 fluency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Working memory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Attention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4a263982f4_0_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Add Options</a:t>
            </a:r>
            <a:endParaRPr/>
          </a:p>
        </p:txBody>
      </p:sp>
      <p:sp>
        <p:nvSpPr>
          <p:cNvPr id="296" name="Google Shape;296;g14a263982f4_0_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297" name="Google Shape;297;g14a263982f4_0_0"/>
          <p:cNvPicPr preferRelativeResize="0"/>
          <p:nvPr/>
        </p:nvPicPr>
        <p:blipFill rotWithShape="1">
          <a:blip r:embed="rId3">
            <a:alphaModFix/>
          </a:blip>
          <a:srcRect t="-8665" b="12704"/>
          <a:stretch/>
        </p:blipFill>
        <p:spPr>
          <a:xfrm>
            <a:off x="5777050" y="719175"/>
            <a:ext cx="2261376" cy="432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14a263982f4_0_0"/>
          <p:cNvSpPr/>
          <p:nvPr/>
        </p:nvSpPr>
        <p:spPr>
          <a:xfrm>
            <a:off x="308050" y="1116025"/>
            <a:ext cx="5040600" cy="35283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●"/>
            </a:pPr>
            <a:r>
              <a:rPr lang="en-US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 with one assignment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●"/>
            </a:pPr>
            <a:r>
              <a:rPr lang="en-US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one other option with different access skills to complete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●"/>
            </a:pPr>
            <a:r>
              <a:rPr lang="en-US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Set the technical standards for your assignment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3286967942_0_6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About Grading?</a:t>
            </a:r>
            <a:endParaRPr/>
          </a:p>
        </p:txBody>
      </p:sp>
      <p:sp>
        <p:nvSpPr>
          <p:cNvPr id="304" name="Google Shape;304;g13286967942_0_6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305" name="Google Shape;305;g13286967942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9375" y="1307750"/>
            <a:ext cx="5702451" cy="274110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13286967942_0_64"/>
          <p:cNvSpPr/>
          <p:nvPr/>
        </p:nvSpPr>
        <p:spPr>
          <a:xfrm>
            <a:off x="166550" y="1139075"/>
            <a:ext cx="2978700" cy="32898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 Clear Rubrics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 rubrics aimed at objectives that can be observed regardless of method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Make sure students know what is and isn’t being graded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3286967942_0_7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Case Studies</a:t>
            </a:r>
            <a:endParaRPr/>
          </a:p>
        </p:txBody>
      </p:sp>
      <p:sp>
        <p:nvSpPr>
          <p:cNvPr id="312" name="Google Shape;312;g13286967942_0_7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13" name="Google Shape;313;g13286967942_0_73"/>
          <p:cNvSpPr/>
          <p:nvPr/>
        </p:nvSpPr>
        <p:spPr>
          <a:xfrm>
            <a:off x="311300" y="1146150"/>
            <a:ext cx="4167300" cy="34737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Choose one of the following break out rooms to discuss a case study: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Room 1: Large Humanities/Social Science Class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Room 2: Small Humanities/Social Science Class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Room 3: Large STEM Class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Room 4: STEM Lab Class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13286967942_0_73"/>
          <p:cNvSpPr/>
          <p:nvPr/>
        </p:nvSpPr>
        <p:spPr>
          <a:xfrm>
            <a:off x="4793600" y="1146150"/>
            <a:ext cx="4167300" cy="34737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 to Consider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would you do in the short term to apply UDL principles to assessments in this course?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would be potential longer term UDL solutions this instructor could implement around their assessments?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would you address any potential difficulties or hesitancies you might experience in implementing UDL solutions in this class?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65a441c001_0_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Addressing Hesitancies around Implementing UDL Solutions</a:t>
            </a:r>
            <a:endParaRPr/>
          </a:p>
        </p:txBody>
      </p:sp>
      <p:sp>
        <p:nvSpPr>
          <p:cNvPr id="320" name="Google Shape;320;g165a441c001_0_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21" name="Google Shape;321;g165a441c001_0_0"/>
          <p:cNvSpPr/>
          <p:nvPr/>
        </p:nvSpPr>
        <p:spPr>
          <a:xfrm>
            <a:off x="1108800" y="1293575"/>
            <a:ext cx="6926400" cy="34737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Reflect on what your hesitancies and why they exist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Think of resources (internal and external) that will help you be open minded and creative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Think of necessary structural support from your department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Take an iterative approach, starting small and making additions over successive quarters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Seek out support from others who have implemented elements of UDL successfully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4557b063a5_0_15"/>
          <p:cNvSpPr txBox="1">
            <a:spLocks noGrp="1"/>
          </p:cNvSpPr>
          <p:nvPr>
            <p:ph type="title"/>
          </p:nvPr>
        </p:nvSpPr>
        <p:spPr>
          <a:xfrm>
            <a:off x="0" y="1542060"/>
            <a:ext cx="914400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Questions?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6b35f197e_1_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2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Defining ‘Multiple Means of Expression’</a:t>
            </a:r>
            <a:endParaRPr sz="3200"/>
          </a:p>
        </p:txBody>
      </p:sp>
      <p:sp>
        <p:nvSpPr>
          <p:cNvPr id="111" name="Google Shape;111;g136b35f197e_1_0"/>
          <p:cNvSpPr txBox="1">
            <a:spLocks noGrp="1"/>
          </p:cNvSpPr>
          <p:nvPr>
            <p:ph type="body" idx="1"/>
          </p:nvPr>
        </p:nvSpPr>
        <p:spPr>
          <a:xfrm>
            <a:off x="457200" y="4027200"/>
            <a:ext cx="82296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315690"/>
              <a:buNone/>
            </a:pPr>
            <a:r>
              <a:rPr lang="en-US" sz="1843" baseline="30000"/>
              <a:t>1 </a:t>
            </a:r>
            <a:r>
              <a:rPr lang="en-US" sz="1843"/>
              <a:t>Kieran, L., &amp; Anderson, C. (2019). Connecting universal design for learning with culturally responsive teaching. Education and Urban Society, 51(9), 1202-1216.</a:t>
            </a:r>
            <a:endParaRPr sz="1843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677"/>
              <a:buFont typeface="Arial"/>
              <a:buNone/>
            </a:pPr>
            <a:r>
              <a:rPr lang="en-US" sz="1843" baseline="30000"/>
              <a:t>2 </a:t>
            </a:r>
            <a:r>
              <a:rPr lang="en-US" sz="1843"/>
              <a:t>CAST UDL Guidelines</a:t>
            </a:r>
            <a:endParaRPr sz="1843"/>
          </a:p>
        </p:txBody>
      </p:sp>
      <p:sp>
        <p:nvSpPr>
          <p:cNvPr id="112" name="Google Shape;112;g136b35f197e_1_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13" name="Google Shape;113;g136b35f197e_1_0"/>
          <p:cNvSpPr/>
          <p:nvPr/>
        </p:nvSpPr>
        <p:spPr>
          <a:xfrm>
            <a:off x="643825" y="1068325"/>
            <a:ext cx="8043000" cy="12138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multiple ways that teachers can formatively or summatively evaluate students, as well as engage students in self-evaluation.</a:t>
            </a:r>
            <a:r>
              <a:rPr lang="en-US" sz="22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136b35f197e_1_0"/>
          <p:cNvSpPr/>
          <p:nvPr/>
        </p:nvSpPr>
        <p:spPr>
          <a:xfrm>
            <a:off x="643825" y="2506600"/>
            <a:ext cx="8043000" cy="12138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 is no one means of action and expression that will be optimal for all learners; </a:t>
            </a:r>
            <a:r>
              <a:rPr lang="en-US" sz="2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providing options for expression</a:t>
            </a: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 essential.</a:t>
            </a:r>
            <a:r>
              <a:rPr lang="en-US" sz="22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6b35f197e_1_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/>
              <a:t>Pre-Session Reflections</a:t>
            </a:r>
            <a:endParaRPr/>
          </a:p>
        </p:txBody>
      </p:sp>
      <p:sp>
        <p:nvSpPr>
          <p:cNvPr id="120" name="Google Shape;120;g136b35f197e_1_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21" name="Google Shape;121;g136b35f197e_1_8"/>
          <p:cNvSpPr/>
          <p:nvPr/>
        </p:nvSpPr>
        <p:spPr>
          <a:xfrm>
            <a:off x="457225" y="1068325"/>
            <a:ext cx="82296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I expect my students to demonstrate that they are experts or that they are continual learners?</a:t>
            </a:r>
            <a:endParaRPr sz="17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36b35f197e_1_8"/>
          <p:cNvSpPr/>
          <p:nvPr/>
        </p:nvSpPr>
        <p:spPr>
          <a:xfrm>
            <a:off x="457225" y="1998975"/>
            <a:ext cx="82296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 I asking my students to articulate their ‘mastery over’ the content or their ‘relationship with’ the content?</a:t>
            </a:r>
            <a:endParaRPr sz="17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136b35f197e_1_8"/>
          <p:cNvSpPr/>
          <p:nvPr/>
        </p:nvSpPr>
        <p:spPr>
          <a:xfrm>
            <a:off x="457225" y="2917800"/>
            <a:ext cx="82296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 I prioritizing ‘learning in isolation’ over ‘learning in collaboration with others’ ?</a:t>
            </a:r>
            <a:endParaRPr sz="17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136b35f197e_1_8"/>
          <p:cNvSpPr/>
          <p:nvPr/>
        </p:nvSpPr>
        <p:spPr>
          <a:xfrm>
            <a:off x="457225" y="3848450"/>
            <a:ext cx="82296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my assignments indicate my commitment to on-going learning, reflecting, and revisions for myself and my students?</a:t>
            </a:r>
            <a:endParaRPr sz="17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73b2b5937e_1_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2776"/>
              <a:buFont typeface="Arial"/>
              <a:buNone/>
            </a:pPr>
            <a:r>
              <a:rPr lang="en-US" sz="3200"/>
              <a:t>Considerations When Centering </a:t>
            </a:r>
            <a:endParaRPr sz="3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2776"/>
              <a:buFont typeface="Arial"/>
              <a:buNone/>
            </a:pPr>
            <a:r>
              <a:rPr lang="en-US" sz="3200"/>
              <a:t>Culture &amp; Inclusion in Your UDL Practices</a:t>
            </a:r>
            <a:endParaRPr sz="3200"/>
          </a:p>
        </p:txBody>
      </p:sp>
      <p:sp>
        <p:nvSpPr>
          <p:cNvPr id="130" name="Google Shape;130;g173b2b5937e_1_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31" name="Google Shape;131;g173b2b5937e_1_0"/>
          <p:cNvSpPr/>
          <p:nvPr/>
        </p:nvSpPr>
        <p:spPr>
          <a:xfrm>
            <a:off x="457225" y="1373125"/>
            <a:ext cx="82296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Be aware of your students as </a:t>
            </a:r>
            <a:r>
              <a:rPr lang="en-US" sz="2400">
                <a:solidFill>
                  <a:schemeClr val="lt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individuals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173b2b5937e_1_0"/>
          <p:cNvSpPr/>
          <p:nvPr/>
        </p:nvSpPr>
        <p:spPr>
          <a:xfrm>
            <a:off x="457225" y="2303775"/>
            <a:ext cx="82296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Actively address how power and privilege shape and block learning opportunities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173b2b5937e_1_0"/>
          <p:cNvSpPr/>
          <p:nvPr/>
        </p:nvSpPr>
        <p:spPr>
          <a:xfrm>
            <a:off x="457225" y="3222600"/>
            <a:ext cx="82296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Build empowered communities of “expert learners”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4142e23be_0_10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200"/>
              <a:t>Approaches to Learning</a:t>
            </a:r>
            <a:endParaRPr sz="3200"/>
          </a:p>
        </p:txBody>
      </p:sp>
      <p:sp>
        <p:nvSpPr>
          <p:cNvPr id="139" name="Google Shape;139;g134142e23be_0_10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Banking Model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vs.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Liberatory Model</a:t>
            </a:r>
            <a:endParaRPr/>
          </a:p>
        </p:txBody>
      </p:sp>
      <p:sp>
        <p:nvSpPr>
          <p:cNvPr id="140" name="Google Shape;140;g134142e23be_0_10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6b35f197e_1_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Approaches to Learning </a:t>
            </a:r>
            <a:endParaRPr sz="3200"/>
          </a:p>
        </p:txBody>
      </p:sp>
      <p:sp>
        <p:nvSpPr>
          <p:cNvPr id="146" name="Google Shape;146;g136b35f197e_1_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700"/>
              <a:t>6</a:t>
            </a:fld>
            <a:endParaRPr sz="1700"/>
          </a:p>
        </p:txBody>
      </p:sp>
      <p:sp>
        <p:nvSpPr>
          <p:cNvPr id="147" name="Google Shape;147;g136b35f197e_1_17"/>
          <p:cNvSpPr/>
          <p:nvPr/>
        </p:nvSpPr>
        <p:spPr>
          <a:xfrm>
            <a:off x="457200" y="1068325"/>
            <a:ext cx="4114800" cy="34761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“Banking Model”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0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 = passive consumers 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–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should consume and  memorize information disseminated by professor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0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professors have nothing learn from students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136b35f197e_1_17"/>
          <p:cNvSpPr txBox="1"/>
          <p:nvPr/>
        </p:nvSpPr>
        <p:spPr>
          <a:xfrm>
            <a:off x="2305050" y="4544414"/>
            <a:ext cx="65343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 f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 hook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s, 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T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ss: 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 a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t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P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 of F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eedom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4884c7c2fe_0_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Approaches to Learning </a:t>
            </a:r>
            <a:endParaRPr sz="3200"/>
          </a:p>
        </p:txBody>
      </p:sp>
      <p:sp>
        <p:nvSpPr>
          <p:cNvPr id="154" name="Google Shape;154;g14884c7c2fe_0_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700"/>
              <a:t>7</a:t>
            </a:fld>
            <a:endParaRPr sz="1700"/>
          </a:p>
        </p:txBody>
      </p:sp>
      <p:sp>
        <p:nvSpPr>
          <p:cNvPr id="155" name="Google Shape;155;g14884c7c2fe_0_10"/>
          <p:cNvSpPr/>
          <p:nvPr/>
        </p:nvSpPr>
        <p:spPr>
          <a:xfrm>
            <a:off x="457200" y="1068325"/>
            <a:ext cx="4114800" cy="34761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“Banking Model”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0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 = passive consumers 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–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should consume and  memorize information disseminated by professor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0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professors have nothing learn from students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14884c7c2fe_0_10"/>
          <p:cNvSpPr/>
          <p:nvPr/>
        </p:nvSpPr>
        <p:spPr>
          <a:xfrm>
            <a:off x="4693025" y="1063375"/>
            <a:ext cx="4243500" cy="35346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“Liberatory Model”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086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everyone in the classroom 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–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an active participant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–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brings  knowledge and expertise, not just the instructor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–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invited to participate as full people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086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knowledge is co-created by all participants through activity and dialogue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4884c7c2fe_0_10"/>
          <p:cNvSpPr txBox="1"/>
          <p:nvPr/>
        </p:nvSpPr>
        <p:spPr>
          <a:xfrm>
            <a:off x="2305050" y="4549364"/>
            <a:ext cx="65343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 f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 hook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s, 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T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ss: 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 a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t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P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 of F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eedom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4837b884c1_0_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endParaRPr sz="3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/>
              <a:t>Connecting Multiple Means of Expression and Culturally Responsive Teaching</a:t>
            </a:r>
            <a:endParaRPr sz="3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/>
          </a:p>
        </p:txBody>
      </p:sp>
      <p:sp>
        <p:nvSpPr>
          <p:cNvPr id="163" name="Google Shape;163;g14837b884c1_0_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700"/>
              <a:t>8</a:t>
            </a:fld>
            <a:endParaRPr sz="1700"/>
          </a:p>
        </p:txBody>
      </p:sp>
      <p:sp>
        <p:nvSpPr>
          <p:cNvPr id="164" name="Google Shape;164;g14837b884c1_0_6"/>
          <p:cNvSpPr/>
          <p:nvPr/>
        </p:nvSpPr>
        <p:spPr>
          <a:xfrm>
            <a:off x="457225" y="1068325"/>
            <a:ext cx="82296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honoring different methods of students’ sharing knowledge (i.e. storytelling, family histories) and valuing experiential knowledge and traditions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14837b884c1_0_6"/>
          <p:cNvSpPr/>
          <p:nvPr/>
        </p:nvSpPr>
        <p:spPr>
          <a:xfrm>
            <a:off x="457200" y="1935375"/>
            <a:ext cx="82296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providing opportunities for collaboration and reciprocal teaching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4837b884c1_0_6"/>
          <p:cNvSpPr/>
          <p:nvPr/>
        </p:nvSpPr>
        <p:spPr>
          <a:xfrm>
            <a:off x="457200" y="2802425"/>
            <a:ext cx="82296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acknowledging both Standard English and local discourse styles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4837b884c1_0_6"/>
          <p:cNvSpPr/>
          <p:nvPr/>
        </p:nvSpPr>
        <p:spPr>
          <a:xfrm>
            <a:off x="457200" y="3669475"/>
            <a:ext cx="8229600" cy="785400"/>
          </a:xfrm>
          <a:prstGeom prst="roundRect">
            <a:avLst>
              <a:gd name="adj" fmla="val 16667"/>
            </a:avLst>
          </a:prstGeom>
          <a:solidFill>
            <a:srgbClr val="927FB6"/>
          </a:solidFill>
          <a:ln w="28575" cap="flat" cmpd="sng">
            <a:solidFill>
              <a:srgbClr val="4E2A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using metacognitive strategies to change students’ negative thought processes when they encounter learning challenges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4837b884c1_0_6"/>
          <p:cNvSpPr txBox="1"/>
          <p:nvPr/>
        </p:nvSpPr>
        <p:spPr>
          <a:xfrm>
            <a:off x="2305050" y="4544264"/>
            <a:ext cx="65343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127500" marR="0" lvl="0" indent="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Kieran &amp; Anderson, 2019 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acticu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1679</Words>
  <Application>Microsoft Office PowerPoint</Application>
  <PresentationFormat>On-screen Show (16:9)</PresentationFormat>
  <Paragraphs>268</Paragraphs>
  <Slides>27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Practicum</vt:lpstr>
      <vt:lpstr>Is There Really Only One Way? Rethinking Assessments with UDL in Mind</vt:lpstr>
      <vt:lpstr>Learning Objectives</vt:lpstr>
      <vt:lpstr>Defining ‘Multiple Means of Expression’</vt:lpstr>
      <vt:lpstr>Pre-Session Reflections</vt:lpstr>
      <vt:lpstr>Considerations When Centering  Culture &amp; Inclusion in Your UDL Practices</vt:lpstr>
      <vt:lpstr>Approaches to Learning</vt:lpstr>
      <vt:lpstr>Approaches to Learning </vt:lpstr>
      <vt:lpstr>Approaches to Learning </vt:lpstr>
      <vt:lpstr> Connecting Multiple Means of Expression and Culturally Responsive Teaching </vt:lpstr>
      <vt:lpstr>Expression of Learning Opportunities Worksheet</vt:lpstr>
      <vt:lpstr>Small Group Discussion Questions</vt:lpstr>
      <vt:lpstr>UDL and Assessments</vt:lpstr>
      <vt:lpstr>UDL and Exams</vt:lpstr>
      <vt:lpstr>UDL and Exams</vt:lpstr>
      <vt:lpstr>UDL, Exams, &amp; Deadlines</vt:lpstr>
      <vt:lpstr>UDL &amp; Assignments - Add Options</vt:lpstr>
      <vt:lpstr>Why Provide Assignment Options?</vt:lpstr>
      <vt:lpstr>How Do We Offer Options?</vt:lpstr>
      <vt:lpstr>Revisit Learning Objectives</vt:lpstr>
      <vt:lpstr>Determine Target Skills</vt:lpstr>
      <vt:lpstr>Identifying Target Skills - Example</vt:lpstr>
      <vt:lpstr>Determine Access Skills</vt:lpstr>
      <vt:lpstr>Add Options</vt:lpstr>
      <vt:lpstr>What About Grading?</vt:lpstr>
      <vt:lpstr>Case Studies</vt:lpstr>
      <vt:lpstr>Addressing Hesitancies around Implementing UDL Solutions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There Really Only One Way? Rethinking Assessments with UDL in Mind</dc:title>
  <dc:creator>James R Stachowiak</dc:creator>
  <cp:lastModifiedBy>Lauren McKeen McDonald</cp:lastModifiedBy>
  <cp:revision>1</cp:revision>
  <dcterms:created xsi:type="dcterms:W3CDTF">2022-01-20T21:16:47Z</dcterms:created>
  <dcterms:modified xsi:type="dcterms:W3CDTF">2023-05-03T19:14:30Z</dcterms:modified>
</cp:coreProperties>
</file>