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Source Sans Pr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9" roundtripDataSignature="AMtx7mjzOHhwWvntmYQ+YAUegwncfrL/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SansPro-bold.fntdata"/><Relationship Id="rId25" Type="http://schemas.openxmlformats.org/officeDocument/2006/relationships/font" Target="fonts/SourceSansPro-regular.fntdata"/><Relationship Id="rId28" Type="http://schemas.openxmlformats.org/officeDocument/2006/relationships/font" Target="fonts/SourceSansPro-boldItalic.fntdata"/><Relationship Id="rId27" Type="http://schemas.openxmlformats.org/officeDocument/2006/relationships/font" Target="fonts/SourceSansPr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r.lib.uwo.ca/cgi/viewcontent.cgi?article=1282&amp;context=cjsotl_rcacea" TargetMode="External"/><Relationship Id="rId3" Type="http://schemas.openxmlformats.org/officeDocument/2006/relationships/hyperlink" Target="https://er.educause.edu/articles/2018/9/universal-design-for-learning-and-digital-accessibility-compatible-partners-or-a-conflicted-marriage#fnr4" TargetMode="External"/><Relationship Id="rId4" Type="http://schemas.openxmlformats.org/officeDocument/2006/relationships/hyperlink" Target="https://www.sciencedirect.com/science/article/pii/S1096751611000418" TargetMode="External"/><Relationship Id="rId5" Type="http://schemas.openxmlformats.org/officeDocument/2006/relationships/hyperlink" Target="https://er.educause.edu/articles/2018/9/universal-design-for-learning-and-digital-accessibility-compatible-partners-or-a-conflicted-marriage#fnr5"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udloncampus.cast.org/home" TargetMode="External"/><Relationship Id="rId3" Type="http://schemas.openxmlformats.org/officeDocument/2006/relationships/hyperlink" Target="https://udlguidelines.cast.org/representation"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imeter.com/features/word-cloud"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Introductions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Remember to visit the Parking Lot to leave your thoughts and feedback on previous sessions–and stop in after this one to share what you think about this one?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Reminder that the session is being recorded.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Christine Scherer (she/her) is the Senior Instructional &amp; Learning Accessibility Specialist in the Office of Distance Learning in the School of Professional Studies. She supports the rest of the DL team in online course creation by ensuring that all courses meet appropriate standards for writing quality, copyright, and accessibility. She’s created numerous training materials and workshops on accessibility and UDL for instructors and staff.</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Lauren McKeen McDonald (she/her) - I am</a:t>
            </a:r>
            <a:r>
              <a:rPr lang="en-US">
                <a:solidFill>
                  <a:srgbClr val="342F2E"/>
                </a:solidFill>
                <a:highlight>
                  <a:srgbClr val="FFFFFF"/>
                </a:highlight>
              </a:rPr>
              <a:t> the Open Education Librarian here at Northwestern. I work with faculty and instructors to find and create suitable OER for their course. I also have a special interest in open pedagogy, and can assist instructors to develop lesson plans and curriculum that utilize the power of open licenses. In addition to open education, I also support the research and teaching needs of the Communication Studies department as their library liaison.</a:t>
            </a:r>
            <a:endParaRPr/>
          </a:p>
        </p:txBody>
      </p:sp>
      <p:sp>
        <p:nvSpPr>
          <p:cNvPr id="113" name="Google Shape;11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c50f6379e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13c50f6379e_1_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If you’d like to eventually add new streams of content for every section of your course, you could create a chart to organize those changes. This is an example that has been adapted from the book Reach Everyone, Teach Everyone: Universal Design for Learning in HIgher Education.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3c50f6379e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13c50f6379e_1_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Christine: the central feature of MMR is presenting information in different modalities. There are numerous options, especially when you have an online course site to utilize! Text, video, audio, graphics, interactions, websites can all be used during class and as assigned, out-of-class resources.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As an example, when creating this presentation, Lauren and I chose to include text and images, as well as audio and video in the form of live speakers. We deliberately didn’t include any pre-recorded audio or video, such as a YouTube video embedded in the PowerPoint, because we know from experience that playing a video like that through a Zoom call often doesn’t go well! You don’t have to use every single resource format that’s available to you. Think about what is the best fit for your class and your information.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3c50f6379e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13c50f6379e_1_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Christine: Just finding a textbook for a course can be a challenge. Adding in the possibility of every other type of media can make the process seem almost impossible! Here are a few places you can start looking for resources. We’ll have links in our handout and on the Canvas site.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CrashCourse: long-running YouTube channel with video series on a huge variety of educational topics (history, math, chemistry, philosophy, linguistics)</a:t>
            </a:r>
            <a:endParaRPr/>
          </a:p>
          <a:p>
            <a:pPr indent="0" lvl="0" marL="0" rtl="0" algn="l">
              <a:lnSpc>
                <a:spcPct val="100000"/>
              </a:lnSpc>
              <a:spcBef>
                <a:spcPts val="0"/>
              </a:spcBef>
              <a:spcAft>
                <a:spcPts val="0"/>
              </a:spcAft>
              <a:buSzPts val="1400"/>
              <a:buNone/>
            </a:pPr>
            <a:r>
              <a:rPr lang="en-US"/>
              <a:t>TED or TEDx: speakers presenting talks on a huge range of subjects</a:t>
            </a:r>
            <a:endParaRPr/>
          </a:p>
          <a:p>
            <a:pPr indent="0" lvl="0" marL="0" rtl="0" algn="l">
              <a:lnSpc>
                <a:spcPct val="100000"/>
              </a:lnSpc>
              <a:spcBef>
                <a:spcPts val="0"/>
              </a:spcBef>
              <a:spcAft>
                <a:spcPts val="0"/>
              </a:spcAft>
              <a:buSzPts val="1400"/>
              <a:buNone/>
            </a:pPr>
            <a:r>
              <a:rPr lang="en-US"/>
              <a:t>OER Libraries: Open Educational Resources are openly licensed </a:t>
            </a:r>
            <a:r>
              <a:rPr lang="en-US">
                <a:solidFill>
                  <a:srgbClr val="342F2E"/>
                </a:solidFill>
                <a:highlight>
                  <a:srgbClr val="FFFFFF"/>
                </a:highlight>
              </a:rPr>
              <a:t>free teaching materials that are intended to be widely distributed and modified to fit the particular needs of instructors</a:t>
            </a:r>
            <a:r>
              <a:rPr lang="en-US" sz="1200">
                <a:solidFill>
                  <a:srgbClr val="342F2E"/>
                </a:solidFill>
                <a:highlight>
                  <a:srgbClr val="FFFFFF"/>
                </a:highlight>
              </a:rPr>
              <a:t>.</a:t>
            </a:r>
            <a:r>
              <a:rPr lang="en-US"/>
              <a:t> Available through NU libraries (Lauren can help you find specific resources!), as well as through OER-specific digital libraries</a:t>
            </a:r>
            <a:endParaRPr/>
          </a:p>
          <a:p>
            <a:pPr indent="0" lvl="0" marL="0" rtl="0" algn="l">
              <a:lnSpc>
                <a:spcPct val="100000"/>
              </a:lnSpc>
              <a:spcBef>
                <a:spcPts val="0"/>
              </a:spcBef>
              <a:spcAft>
                <a:spcPts val="0"/>
              </a:spcAft>
              <a:buSzPts val="1400"/>
              <a:buNone/>
            </a:pPr>
            <a:r>
              <a:rPr lang="en-US"/>
              <a:t>Industry Blogs: look for blogs related to the industries or fields that your students will go into for current topics, graphics, and stories</a:t>
            </a:r>
            <a:endParaRPr/>
          </a:p>
          <a:p>
            <a:pPr indent="0" lvl="0" marL="0" rtl="0" algn="l">
              <a:lnSpc>
                <a:spcPct val="100000"/>
              </a:lnSpc>
              <a:spcBef>
                <a:spcPts val="0"/>
              </a:spcBef>
              <a:spcAft>
                <a:spcPts val="0"/>
              </a:spcAft>
              <a:buSzPts val="1400"/>
              <a:buNone/>
            </a:pPr>
            <a:r>
              <a:rPr lang="en-US"/>
              <a:t>NPR Podcasts: numerous high-quality podcasts on a wide variety of topics including news, culture, science, and business</a:t>
            </a:r>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3c50f6379e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13c50f6379e_1_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Christine: The modality isn’t the only thing you should consider when you’re picking a resource, though. On the pre-work worksheet, we asked you to include the publication year and the authors or creators of your resources. Those are important elements to think about as well.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Age of resource: how old is it? Is something more recent/relevant available? If it’s an older resource, contextualize why this is the best one to refer to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Diversity of resource creators: who is (and isn’t) represented among the creators of your resources? Are all the authors or video hosts white, men, or white men? What does that tell your students about who is welcome in the field? Make an effort to find sources from a diverse spread of creators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3c50f6379e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13c50f6379e_1_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Lauren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Some additional quick tips that you can implement before class: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Make course material requirements available to students in a timely manner. The 2008 Higher Education Opportunity Act requires instructors to provide course materials information in a timely manner so that students have the opportunity to understand the costs of a given course, it gives them time to comparison shop for texts, and enables them be prepared on the first day of class. In addition, if a student has a disability and needs special accommodations, the conversion process of print materials to accessible digital ones can take time.  When you’re listing your course materials be sure to:</a:t>
            </a:r>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List all editions of a textbook that are acceptable.</a:t>
            </a:r>
            <a:endParaRPr/>
          </a:p>
          <a:p>
            <a:pPr indent="-317500" lvl="0" marL="457200" rtl="0" algn="l">
              <a:lnSpc>
                <a:spcPct val="100000"/>
              </a:lnSpc>
              <a:spcBef>
                <a:spcPts val="0"/>
              </a:spcBef>
              <a:spcAft>
                <a:spcPts val="0"/>
              </a:spcAft>
              <a:buSzPts val="1400"/>
              <a:buChar char="-"/>
            </a:pPr>
            <a:r>
              <a:rPr lang="en-US"/>
              <a:t>Include information about access codes and software, if those will be required</a:t>
            </a:r>
            <a:endParaRPr/>
          </a:p>
          <a:p>
            <a:pPr indent="-317500" lvl="0" marL="457200" rtl="0" algn="l">
              <a:lnSpc>
                <a:spcPct val="100000"/>
              </a:lnSpc>
              <a:spcBef>
                <a:spcPts val="0"/>
              </a:spcBef>
              <a:spcAft>
                <a:spcPts val="0"/>
              </a:spcAft>
              <a:buSzPts val="1400"/>
              <a:buChar char="-"/>
            </a:pPr>
            <a:r>
              <a:rPr lang="en-US"/>
              <a:t>If all materials will be provided at no charge via Canvas, state that within CAESAR.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you’re curious about the next deadline for course material information in CAESAR, it is November 7!</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you haven’t already, you should also check with your library to see if they offer course reserve services.  Course Reserve allows for shorter check out times so students can come to the library, check out the textbook for free, read the assigned chapters and return the book. </a:t>
            </a:r>
            <a:r>
              <a:rPr lang="en-US">
                <a:solidFill>
                  <a:schemeClr val="dk1"/>
                </a:solidFill>
              </a:rPr>
              <a:t>This saves students money, guarantees at least one point of access to the materials, and gives students the option of using the free scanners that are available throughout the building.</a:t>
            </a:r>
            <a:endParaRPr>
              <a:solidFill>
                <a:schemeClr val="dk1"/>
              </a:solidFill>
            </a:endParaRPr>
          </a:p>
          <a:p>
            <a:pPr indent="-228600" lvl="0" marL="4572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It’s also good practice to post your lesson goals. You could do this in the learning management system, in the classroom, or even by asking students to write lesson goals down in their notebooks. </a:t>
            </a:r>
            <a:endParaRPr/>
          </a:p>
          <a:p>
            <a:pPr indent="-317500" lvl="0" marL="457200" rtl="0" algn="l">
              <a:lnSpc>
                <a:spcPct val="100000"/>
              </a:lnSpc>
              <a:spcBef>
                <a:spcPts val="0"/>
              </a:spcBef>
              <a:spcAft>
                <a:spcPts val="0"/>
              </a:spcAft>
              <a:buSzPts val="1400"/>
              <a:buChar char="-"/>
            </a:pPr>
            <a:r>
              <a:rPr lang="en-US"/>
              <a:t>Providing lesson goals helps the students know what they’re hoping to achieve. If you make lesson goals available in multiple places, and reinforce during your lecture, it will help to ground students’ learning.</a:t>
            </a:r>
            <a:endParaRPr/>
          </a:p>
          <a:p>
            <a:pPr indent="-228600" lvl="1" marL="9144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you use presentation slides, make them available to students before class, if possible.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Prior to class, you’ll also want to check all materials to ensure accessibility</a:t>
            </a:r>
            <a:endParaRPr/>
          </a:p>
          <a:p>
            <a:pPr indent="-317500" lvl="0" marL="457200" rtl="0" algn="l">
              <a:lnSpc>
                <a:spcPct val="100000"/>
              </a:lnSpc>
              <a:spcBef>
                <a:spcPts val="0"/>
              </a:spcBef>
              <a:spcAft>
                <a:spcPts val="0"/>
              </a:spcAft>
              <a:buSzPts val="1400"/>
              <a:buChar char="-"/>
            </a:pPr>
            <a:r>
              <a:rPr lang="en-US"/>
              <a:t>Check out the session “Tools for Making Your Digital Course Materials Accessible, Flexible and Usable for All” to take a deep dive into accessibility best practices</a:t>
            </a:r>
            <a:endParaRPr/>
          </a:p>
          <a:p>
            <a:pPr indent="-317500" lvl="1" marL="914400" rtl="0" algn="l">
              <a:lnSpc>
                <a:spcPct val="100000"/>
              </a:lnSpc>
              <a:spcBef>
                <a:spcPts val="0"/>
              </a:spcBef>
              <a:spcAft>
                <a:spcPts val="0"/>
              </a:spcAft>
              <a:buSzPts val="1400"/>
              <a:buChar char="-"/>
            </a:pPr>
            <a:r>
              <a:rPr lang="en-US"/>
              <a:t>Utilize accessibility checkers within the apps you use: Microsoft Word, PPT, Google Slides, and Adobe all have built in accessibility checkers to help you make your documents accessible to students.</a:t>
            </a:r>
            <a:endParaRPr/>
          </a:p>
          <a:p>
            <a:pPr indent="-317500" lvl="1" marL="914400" rtl="0" algn="l">
              <a:lnSpc>
                <a:spcPct val="100000"/>
              </a:lnSpc>
              <a:spcBef>
                <a:spcPts val="0"/>
              </a:spcBef>
              <a:spcAft>
                <a:spcPts val="0"/>
              </a:spcAft>
              <a:buSzPts val="1400"/>
              <a:buChar char="-"/>
            </a:pPr>
            <a:r>
              <a:rPr lang="en-US"/>
              <a:t>At Northwestern, we provide access to accessibility tools such as SensusAccess, which converts inaccessible materials into an accessible format. You may consider using this tool prior to uploading PDFs to Canvas.</a:t>
            </a:r>
            <a:endParaRPr/>
          </a:p>
          <a:p>
            <a:pPr indent="0" lvl="0" marL="0" rtl="0" algn="l">
              <a:lnSpc>
                <a:spcPct val="100000"/>
              </a:lnSpc>
              <a:spcBef>
                <a:spcPts val="0"/>
              </a:spcBef>
              <a:spcAft>
                <a:spcPts val="0"/>
              </a:spcAft>
              <a:buSzPts val="1400"/>
              <a:buNone/>
            </a:pPr>
            <a:r>
              <a:t/>
            </a:r>
            <a:endParaRPr/>
          </a:p>
          <a:p>
            <a:pPr indent="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3c50f6379e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13c50f6379e_1_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Lauren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Lecture capture recordings are a key UDL strategy, and research has shown that students who review lecture recordings better retain and understand the material presented. When you record a lecture, depending on the tool you use, it generates a transcript that will be used for closed captioning, and can be posted later on Canvas. Transcripts are keyword searchable, which allows students to find the section of the video they want to watch again.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Once you record videos, they are available indefinitely for students to use each quarter or semester. In addition, recording short videos and assigning them as pre-class preparation could free up class time to do active learning activities.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 how do you do it? Northwestern has two primary resources for lecture and video recording. The first is Panopto.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Panopto</a:t>
            </a:r>
            <a:endParaRPr b="1"/>
          </a:p>
          <a:p>
            <a:pPr indent="0" lvl="0" marL="0" rtl="0" algn="l">
              <a:lnSpc>
                <a:spcPct val="100000"/>
              </a:lnSpc>
              <a:spcBef>
                <a:spcPts val="0"/>
              </a:spcBef>
              <a:spcAft>
                <a:spcPts val="0"/>
              </a:spcAft>
              <a:buSzPts val="1400"/>
              <a:buNone/>
            </a:pPr>
            <a:r>
              <a:rPr lang="en-US"/>
              <a:t>Panopto provides live and on-demand video options that students can access and watch later via their web browser. It can be used to record you, your screen, a whiteboard, a digital whiteboard, and even document cameras. There is a built in editor within the Panopto platform so you can easily edit and update your videos. Transcripts are automatically generated and can be exported as a text document. Videos can be integrated with Canvas and can be updated to your canvas course automatically.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Video Production Studio</a:t>
            </a:r>
            <a:endParaRPr b="1"/>
          </a:p>
          <a:p>
            <a:pPr indent="0" lvl="0" marL="0" rtl="0" algn="l">
              <a:lnSpc>
                <a:spcPct val="100000"/>
              </a:lnSpc>
              <a:spcBef>
                <a:spcPts val="0"/>
              </a:spcBef>
              <a:spcAft>
                <a:spcPts val="0"/>
              </a:spcAft>
              <a:buSzPts val="1400"/>
              <a:buNone/>
            </a:pPr>
            <a:r>
              <a:rPr lang="en-US"/>
              <a:t>Many universities are also offering “One Button Studios” or video production studios, giving faculty and instructors the ability to create </a:t>
            </a:r>
            <a:r>
              <a:rPr lang="en-US"/>
              <a:t>professional</a:t>
            </a:r>
            <a:r>
              <a:rPr lang="en-US"/>
              <a:t> quality instructional videos, without the need for in depth training. At Northwestern, our video production studio gives instructors two recording options: lightboard mode and self-service mode.</a:t>
            </a:r>
            <a:endParaRPr/>
          </a:p>
          <a:p>
            <a:pPr indent="0" lvl="0" marL="0" rtl="0" algn="l">
              <a:lnSpc>
                <a:spcPct val="100000"/>
              </a:lnSpc>
              <a:spcBef>
                <a:spcPts val="0"/>
              </a:spcBef>
              <a:spcAft>
                <a:spcPts val="0"/>
              </a:spcAft>
              <a:buSzPts val="1400"/>
              <a:buNone/>
            </a:pPr>
            <a:r>
              <a:rPr lang="en-US">
                <a:solidFill>
                  <a:srgbClr val="342F2E"/>
                </a:solidFill>
                <a:highlight>
                  <a:srgbClr val="FFFFFF"/>
                </a:highlight>
              </a:rPr>
              <a:t>Lightboard mode uilizes a glass chalkboard that uses light to allow users to face viewers while writing and recording a lecture. Created by Northwestern Engineering Professor Michael Peshkin, the board is videotaped in mirror reflection, giving users a quick and easy way to communicate technical subjects, equations, and sketches, all while engaging with the camera and the viewers.</a:t>
            </a:r>
            <a:endParaRPr>
              <a:solidFill>
                <a:srgbClr val="342F2E"/>
              </a:solidFill>
              <a:highlight>
                <a:srgbClr val="FFFFFF"/>
              </a:highlight>
            </a:endParaRPr>
          </a:p>
          <a:p>
            <a:pPr indent="0" lvl="0" marL="0" rtl="0" algn="l">
              <a:lnSpc>
                <a:spcPct val="100000"/>
              </a:lnSpc>
              <a:spcBef>
                <a:spcPts val="0"/>
              </a:spcBef>
              <a:spcAft>
                <a:spcPts val="0"/>
              </a:spcAft>
              <a:buSzPts val="1400"/>
              <a:buNone/>
            </a:pPr>
            <a:r>
              <a:t/>
            </a:r>
            <a:endParaRPr>
              <a:solidFill>
                <a:srgbClr val="342F2E"/>
              </a:solidFill>
              <a:highlight>
                <a:srgbClr val="FFFFFF"/>
              </a:highlight>
            </a:endParaRPr>
          </a:p>
          <a:p>
            <a:pPr indent="0" lvl="0" marL="0" rtl="0" algn="l">
              <a:lnSpc>
                <a:spcPct val="100000"/>
              </a:lnSpc>
              <a:spcBef>
                <a:spcPts val="0"/>
              </a:spcBef>
              <a:spcAft>
                <a:spcPts val="0"/>
              </a:spcAft>
              <a:buSzPts val="1400"/>
              <a:buNone/>
            </a:pPr>
            <a:r>
              <a:rPr lang="en-US">
                <a:solidFill>
                  <a:srgbClr val="342F2E"/>
                </a:solidFill>
                <a:highlight>
                  <a:srgbClr val="FFFFFF"/>
                </a:highlight>
              </a:rPr>
              <a:t>Our self service model is also available, and that offers an easy way to record a presentation or lecture, deliver a research presentation, or to create an instructional demonstration videos within a studio space.</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lang="en-US"/>
              <a:t>Reach out to your IT or Digital Learning team to learn more about your options for video production at your institution.</a:t>
            </a:r>
            <a:endParaRPr/>
          </a:p>
          <a:p>
            <a:pPr indent="0" lvl="0" marL="0" rtl="0" algn="l">
              <a:lnSpc>
                <a:spcPct val="100000"/>
              </a:lnSpc>
              <a:spcBef>
                <a:spcPts val="0"/>
              </a:spcBef>
              <a:spcAft>
                <a:spcPts val="0"/>
              </a:spcAft>
              <a:buSzPts val="1400"/>
              <a:buNone/>
            </a:pPr>
            <a:r>
              <a:t/>
            </a:r>
            <a:endParaRPr/>
          </a:p>
          <a:p>
            <a:pPr indent="-298450" lvl="0" marL="457200" rtl="0" algn="l">
              <a:lnSpc>
                <a:spcPct val="145000"/>
              </a:lnSpc>
              <a:spcBef>
                <a:spcPts val="0"/>
              </a:spcBef>
              <a:spcAft>
                <a:spcPts val="0"/>
              </a:spcAft>
              <a:buSzPts val="1100"/>
              <a:buChar char="●"/>
            </a:pPr>
            <a:r>
              <a:rPr lang="en-US" sz="1100">
                <a:solidFill>
                  <a:schemeClr val="dk1"/>
                </a:solidFill>
                <a:highlight>
                  <a:srgbClr val="FFFFFF"/>
                </a:highlight>
              </a:rPr>
              <a:t>Jovan F. Groen, Brenna Quigley, and Yves Herry, </a:t>
            </a:r>
            <a:r>
              <a:rPr lang="en-US" sz="1100" u="sng">
                <a:solidFill>
                  <a:schemeClr val="dk1"/>
                </a:solidFill>
                <a:highlight>
                  <a:srgbClr val="FFFFFF"/>
                </a:highlight>
                <a:hlinkClick r:id="rId2">
                  <a:extLst>
                    <a:ext uri="{A12FA001-AC4F-418D-AE19-62706E023703}">
                      <ahyp:hlinkClr val="tx"/>
                    </a:ext>
                  </a:extLst>
                </a:hlinkClick>
              </a:rPr>
              <a:t>"Examining the Use of Lecture Capture Technology: Implications for Teaching and Learning,"</a:t>
            </a:r>
            <a:r>
              <a:rPr lang="en-US" sz="1100">
                <a:solidFill>
                  <a:schemeClr val="dk1"/>
                </a:solidFill>
                <a:highlight>
                  <a:srgbClr val="FFFFFF"/>
                </a:highlight>
              </a:rPr>
              <a:t> </a:t>
            </a:r>
            <a:r>
              <a:rPr i="1" lang="en-US" sz="1100">
                <a:solidFill>
                  <a:schemeClr val="dk1"/>
                </a:solidFill>
                <a:highlight>
                  <a:srgbClr val="FFFFFF"/>
                </a:highlight>
              </a:rPr>
              <a:t>Canadian Journal for the Scholarship of Teaching and Learning</a:t>
            </a:r>
            <a:r>
              <a:rPr lang="en-US" sz="1100">
                <a:solidFill>
                  <a:schemeClr val="dk1"/>
                </a:solidFill>
                <a:highlight>
                  <a:srgbClr val="FFFFFF"/>
                </a:highlight>
              </a:rPr>
              <a:t> 7, no. 1 (2016). </a:t>
            </a:r>
            <a:r>
              <a:rPr lang="en-US" sz="1100">
                <a:solidFill>
                  <a:schemeClr val="dk1"/>
                </a:solidFill>
                <a:highlight>
                  <a:srgbClr val="FFFFFF"/>
                </a:highlight>
                <a:uFill>
                  <a:noFill/>
                </a:uFill>
                <a:hlinkClick r:id="rId3">
                  <a:extLst>
                    <a:ext uri="{A12FA001-AC4F-418D-AE19-62706E023703}">
                      <ahyp:hlinkClr val="tx"/>
                    </a:ext>
                  </a:extLst>
                </a:hlinkClick>
              </a:rPr>
              <a:t>↩</a:t>
            </a:r>
            <a:endParaRPr sz="1100">
              <a:highlight>
                <a:srgbClr val="FFFFFF"/>
              </a:highlight>
            </a:endParaRPr>
          </a:p>
          <a:p>
            <a:pPr indent="-298450" lvl="0" marL="457200" rtl="0" algn="l">
              <a:lnSpc>
                <a:spcPct val="145000"/>
              </a:lnSpc>
              <a:spcBef>
                <a:spcPts val="0"/>
              </a:spcBef>
              <a:spcAft>
                <a:spcPts val="0"/>
              </a:spcAft>
              <a:buSzPts val="1100"/>
              <a:buChar char="●"/>
            </a:pPr>
            <a:r>
              <a:rPr lang="en-US" sz="1100">
                <a:solidFill>
                  <a:schemeClr val="dk1"/>
                </a:solidFill>
                <a:highlight>
                  <a:srgbClr val="FFFFFF"/>
                </a:highlight>
              </a:rPr>
              <a:t>Ron Owston, Denys Lupshenyuk, and Herb Wideman, </a:t>
            </a:r>
            <a:r>
              <a:rPr lang="en-US" sz="1100">
                <a:solidFill>
                  <a:schemeClr val="dk1"/>
                </a:solidFill>
                <a:highlight>
                  <a:srgbClr val="FFFFFF"/>
                </a:highlight>
                <a:uFill>
                  <a:noFill/>
                </a:uFill>
                <a:hlinkClick r:id="rId4">
                  <a:extLst>
                    <a:ext uri="{A12FA001-AC4F-418D-AE19-62706E023703}">
                      <ahyp:hlinkClr val="tx"/>
                    </a:ext>
                  </a:extLst>
                </a:hlinkClick>
              </a:rPr>
              <a:t>"Lecture Capture in Large Undergraduate Classes: Student Perceptions and Academic Performance,"</a:t>
            </a:r>
            <a:r>
              <a:rPr lang="en-US" sz="1100">
                <a:solidFill>
                  <a:schemeClr val="dk1"/>
                </a:solidFill>
                <a:highlight>
                  <a:srgbClr val="FFFFFF"/>
                </a:highlight>
              </a:rPr>
              <a:t> </a:t>
            </a:r>
            <a:r>
              <a:rPr i="1" lang="en-US" sz="1100">
                <a:solidFill>
                  <a:schemeClr val="dk1"/>
                </a:solidFill>
                <a:highlight>
                  <a:srgbClr val="FFFFFF"/>
                </a:highlight>
              </a:rPr>
              <a:t>The Internet and Higher Education</a:t>
            </a:r>
            <a:r>
              <a:rPr lang="en-US" sz="1100">
                <a:solidFill>
                  <a:schemeClr val="dk1"/>
                </a:solidFill>
                <a:highlight>
                  <a:srgbClr val="FFFFFF"/>
                </a:highlight>
              </a:rPr>
              <a:t> 14, no. 4 (2011), 262–268. </a:t>
            </a:r>
            <a:r>
              <a:rPr lang="en-US" sz="1100">
                <a:solidFill>
                  <a:schemeClr val="dk1"/>
                </a:solidFill>
                <a:highlight>
                  <a:srgbClr val="FFFFFF"/>
                </a:highlight>
                <a:uFill>
                  <a:noFill/>
                </a:uFill>
                <a:hlinkClick r:id="rId5">
                  <a:extLst>
                    <a:ext uri="{A12FA001-AC4F-418D-AE19-62706E023703}">
                      <ahyp:hlinkClr val="tx"/>
                    </a:ext>
                  </a:extLst>
                </a:hlinkClick>
              </a:rPr>
              <a:t>↩</a:t>
            </a:r>
            <a:endParaRPr sz="1100">
              <a:highlight>
                <a:srgbClr val="FFFFFF"/>
              </a:highlight>
            </a:endParaRPr>
          </a:p>
          <a:p>
            <a:pPr indent="-298450" lvl="0" marL="457200" rtl="0" algn="l">
              <a:lnSpc>
                <a:spcPct val="145000"/>
              </a:lnSpc>
              <a:spcBef>
                <a:spcPts val="0"/>
              </a:spcBef>
              <a:spcAft>
                <a:spcPts val="0"/>
              </a:spcAft>
              <a:buSzPts val="1100"/>
              <a:buChar char="●"/>
            </a:pPr>
            <a:r>
              <a:rPr lang="en-US" sz="1100">
                <a:solidFill>
                  <a:schemeClr val="dk1"/>
                </a:solidFill>
                <a:highlight>
                  <a:srgbClr val="FFFFFF"/>
                </a:highlight>
              </a:rPr>
              <a:t>Optimal length of instructional video: 6 minutes or shorter: https://blog.edx.org/optimal-video-length-student-engagement</a:t>
            </a:r>
            <a:endParaRPr sz="1100">
              <a:solidFill>
                <a:schemeClr val="dk1"/>
              </a:solidFill>
              <a:highlight>
                <a:srgbClr val="FFFFFF"/>
              </a:highlight>
            </a:endParaRPr>
          </a:p>
          <a:p>
            <a:pPr indent="0" lvl="0" marL="0" rtl="0" algn="l">
              <a:lnSpc>
                <a:spcPct val="100000"/>
              </a:lnSpc>
              <a:spcBef>
                <a:spcPts val="230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3c50f6379e_1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13c50f6379e_1_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 are some other quick strategies that you can offer during class:</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640"/>
              </a:spcBef>
              <a:spcAft>
                <a:spcPts val="0"/>
              </a:spcAft>
              <a:buClr>
                <a:schemeClr val="dk1"/>
              </a:buClr>
              <a:buSzPts val="1200"/>
              <a:buFont typeface="Calibri"/>
              <a:buChar char="•"/>
            </a:pPr>
            <a:r>
              <a:rPr lang="en-US"/>
              <a:t>Offer visual imagery or mnemonic devices when explaining concepts</a:t>
            </a:r>
            <a:endParaRPr/>
          </a:p>
          <a:p>
            <a:pPr indent="-304800" lvl="0" marL="457200" rtl="0" algn="l">
              <a:lnSpc>
                <a:spcPct val="100000"/>
              </a:lnSpc>
              <a:spcBef>
                <a:spcPts val="640"/>
              </a:spcBef>
              <a:spcAft>
                <a:spcPts val="0"/>
              </a:spcAft>
              <a:buClr>
                <a:schemeClr val="dk1"/>
              </a:buClr>
              <a:buSzPts val="1200"/>
              <a:buFont typeface="Calibri"/>
              <a:buChar char="•"/>
            </a:pPr>
            <a:r>
              <a:rPr lang="en-US"/>
              <a:t>Embed new ideas in familiar contexts; draw on art, music, popular culture</a:t>
            </a:r>
            <a:endParaRPr/>
          </a:p>
          <a:p>
            <a:pPr indent="-304800" lvl="0" marL="457200" rtl="0" algn="l">
              <a:lnSpc>
                <a:spcPct val="100000"/>
              </a:lnSpc>
              <a:spcBef>
                <a:spcPts val="640"/>
              </a:spcBef>
              <a:spcAft>
                <a:spcPts val="0"/>
              </a:spcAft>
              <a:buClr>
                <a:schemeClr val="dk1"/>
              </a:buClr>
              <a:buSzPts val="1200"/>
              <a:buFont typeface="Calibri"/>
              <a:buChar char="•"/>
            </a:pPr>
            <a:r>
              <a:rPr lang="en-US"/>
              <a:t>Use a Google doc so students can crowdsource lecture notes. It can be a useful ongoing document for students to reference, and will be illuminating for you as an instructor to see how students are interpreting your lecture.</a:t>
            </a:r>
            <a:endParaRPr sz="6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3c50f6379e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13c50f6379e_1_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Christine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a:t>Post lecture notes; could be an outline, class notes, etc. (not necessarily slides)</a:t>
            </a:r>
            <a:endParaRPr/>
          </a:p>
          <a:p>
            <a:pPr indent="0" lvl="0" marL="0" rtl="0" algn="l">
              <a:lnSpc>
                <a:spcPct val="100000"/>
              </a:lnSpc>
              <a:spcBef>
                <a:spcPts val="0"/>
              </a:spcBef>
              <a:spcAft>
                <a:spcPts val="0"/>
              </a:spcAft>
              <a:buClr>
                <a:schemeClr val="dk1"/>
              </a:buClr>
              <a:buSzPts val="1100"/>
              <a:buFont typeface="Arial"/>
              <a:buNone/>
            </a:pPr>
            <a:r>
              <a:rPr lang="en-US"/>
              <a:t>Ask students to share resources they find; you can use those in the future!</a:t>
            </a:r>
            <a:endParaRPr/>
          </a:p>
          <a:p>
            <a:pPr indent="0" lvl="0" marL="0" rtl="0" algn="l">
              <a:lnSpc>
                <a:spcPct val="100000"/>
              </a:lnSpc>
              <a:spcBef>
                <a:spcPts val="0"/>
              </a:spcBef>
              <a:spcAft>
                <a:spcPts val="0"/>
              </a:spcAft>
              <a:buClr>
                <a:schemeClr val="dk1"/>
              </a:buClr>
              <a:buSzPts val="1100"/>
              <a:buFont typeface="Arial"/>
              <a:buNone/>
            </a:pPr>
            <a:r>
              <a:rPr lang="en-US"/>
              <a:t>Utilize digital space; reinforce what happened in class, prep them for what’s coming next (in addition to posting materials)</a:t>
            </a:r>
            <a:endParaRPr/>
          </a:p>
          <a:p>
            <a:pPr indent="0" lvl="0" marL="0" rtl="0" algn="l">
              <a:lnSpc>
                <a:spcPct val="100000"/>
              </a:lnSpc>
              <a:spcBef>
                <a:spcPts val="0"/>
              </a:spcBef>
              <a:spcAft>
                <a:spcPts val="0"/>
              </a:spcAft>
              <a:buClr>
                <a:schemeClr val="dk1"/>
              </a:buClr>
              <a:buSzPts val="1100"/>
              <a:buFont typeface="Arial"/>
              <a:buNone/>
            </a:pPr>
            <a:r>
              <a:rPr lang="en-US"/>
              <a:t>Take note of where students seem to be struggling; if many students are asking about a particular topic, consider creating additional resources to support students (either for this class or in the future)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3c50f6379e_1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13c50f6379e_1_1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Christine: These strategies apply at all points of the course, and are based on trends seen as we move into Year 3 of the pandemic.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a:t>Provide info in smaller chunks, repeat info more than you would have previously</a:t>
            </a:r>
            <a:endParaRPr/>
          </a:p>
          <a:p>
            <a:pPr indent="0" lvl="0" marL="0" rtl="0" algn="l">
              <a:lnSpc>
                <a:spcPct val="100000"/>
              </a:lnSpc>
              <a:spcBef>
                <a:spcPts val="0"/>
              </a:spcBef>
              <a:spcAft>
                <a:spcPts val="0"/>
              </a:spcAft>
              <a:buClr>
                <a:schemeClr val="dk1"/>
              </a:buClr>
              <a:buSzPts val="1100"/>
              <a:buFont typeface="Arial"/>
              <a:buNone/>
            </a:pPr>
            <a:r>
              <a:rPr lang="en-US"/>
              <a:t>Providing info in audio format* can allow students to multitask (listen to weekly reading on their commute or while making dinner, etc.)</a:t>
            </a:r>
            <a:endParaRPr/>
          </a:p>
          <a:p>
            <a:pPr indent="0" lvl="0" marL="0" rtl="0" algn="l">
              <a:lnSpc>
                <a:spcPct val="100000"/>
              </a:lnSpc>
              <a:spcBef>
                <a:spcPts val="0"/>
              </a:spcBef>
              <a:spcAft>
                <a:spcPts val="0"/>
              </a:spcAft>
              <a:buSzPts val="1400"/>
              <a:buNone/>
            </a:pPr>
            <a:r>
              <a:rPr lang="en-US"/>
              <a:t>Provide ability to search through longer resources (videos, texts, etc.) so students can zero in on info they need to refresh themselves; easier to look up a key term with a transcript search than rewatching a 30-minute video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*Or in an accessible text format that students can turn into audio on their own; Read&amp;Write Gold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f2645f526e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f2645f526e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http://udloncampus.cast.org/home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3"/>
              </a:rPr>
              <a:t>https://udlguidelines.cast.org/representation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6" name="Google Shape;246;g1f2645f526e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3c50f6379e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13c50f6379e_1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Christine: Multiple means of representation is about how the instructor presents information to the students. This UDL principle asks that, instead of presenting a piece of information in a single format, you present it to students in multiple ways, be it through text, audio, video, images, interactions, and more. Why do this? Because, to quote CAST, “there is not one means of representation that will be optimal for all learners.” For example, not everyone is going to learn best from a video: they may be Deaf or hard of hearing and have trouble following along, they may not have time to watch a lengthy video, they may have an attention disorder that makes it hard for them to focus, they may simply prefer to read rather than listen and watch. By providing a video with descriptive audio, captions, and a text transcript, you’ve given students three options: they can watch the video (with or without captions), they can listen to the audio only, or they can just read the transcript. They get the same information, but in the format that works best for them.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3c50f6379e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g13c50f6379e_1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Christine: The pandemic and other crises (police violence against Black and brown Americans, rise of white supremacy, gun violence, economic stress of increasing prices and stagnant wages, international crises) have put incredible stress on us all, students included. Over the last few years, students, disability resource centers, counseling centers, and instructors have reported an increase in these challenges. All of these can make any one resource, but especially traditional resources like lengthy textbook chapters, a challenge to engage with.</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3c50f6379e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13c50f6379e_1_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a:t>Christine: Including multiple means of representations in your course might seem like extra work, especially after we just talked about all the stress we’re all under! But there are many benefits to expanding the resources you use in your course. First, you’ll likely see a reduction in the number of students who “didn’t do the reading” and don’t participate in class discussions. If you have more options for resources, then students will be more likely to find a format that they can engage with. Second, you can build up a library of future resources, by crowdsourcing resources from students or developing reusable resources (like short videos or graphics) that you can use across multiple courses.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d179896b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13d179896b8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https://www.mentimeter.com/features/word-cloud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42" name="Google Shape;142;g13d179896b8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c50f6379e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13c50f6379e_1_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Lauren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Now it’s time to dive in to some practical applications of multiple means of representation within your classes. There are many strategies for updating your courses, and some take more time than others. In thinking about the best way to share these strategies, we’ve organized them as things you could do BEFORE, DURING, and AFTER class. Some of the tips will fit roughly into these categories, or could be done at anytime during your course creation and instruction; we encourage you to implement the strategies we’ll share at whatever point makes most sense to you.</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US">
                <a:solidFill>
                  <a:schemeClr val="dk1"/>
                </a:solidFill>
              </a:rPr>
              <a:t>As you</a:t>
            </a:r>
            <a:r>
              <a:rPr lang="en-US"/>
              <a:t> may have already learned in the practicum so far</a:t>
            </a:r>
            <a:r>
              <a:rPr lang="en-US">
                <a:solidFill>
                  <a:schemeClr val="dk1"/>
                </a:solidFill>
              </a:rPr>
              <a:t>, we’re taking a plus one approach to UDL. When you think about your course materials and various representations or ways of presenting information, </a:t>
            </a:r>
            <a:r>
              <a:rPr lang="en-US"/>
              <a:t>pay attention to those areas in which you’re presenting information in a single stream.</a:t>
            </a:r>
            <a:r>
              <a:rPr lang="en-US">
                <a:solidFill>
                  <a:schemeClr val="dk1"/>
                </a:solidFill>
              </a:rPr>
              <a:t> In other words, when are you providing or presenting content in just one way? We’ll use that as our starting point to begin making updates.</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3c50f6379e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13c50f6379e_1_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Lauren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To get started, review your course interactions and materials for single stream elements. When it comes to course materials and representations, some examples include lecture notes that are text only, slide decks without accompanying notes or A/V component, or instructor-created video clips without transcripts.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Once you’ve done a mental scan on all the single-stream elements, consider how those interact with student barriers or pinch points that you’ve witnessed. If you were able to do the pre-work for this session, you’ve already got a head start on this process. Updating course materials can take a lot of time, so try to focus first on the ones that you know will make the biggest difference in your students’ experience.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Updating your class to align with UDL principles is an iterative process, so start small if that’s what’s manageable for you. The goal is to expand into just one new medium, modality, or expression.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3c50f6379e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13c50f6379e_1_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Lauren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Let’s go through an example. Let’s consider a math professor.  She uses primarily text-based materials - a textbook, lecture slides, and some notes to accompany problem sets. The students have access to a physical (non e-book version) of the text, and the rest of the materials are posted within Canvas for her students.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She has identified three sections of the course in which students consistently struggle.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are some possibilities for additional streams of content? </a:t>
            </a:r>
            <a:endParaRPr/>
          </a:p>
          <a:p>
            <a:pPr indent="-317500" lvl="0" marL="457200" rtl="0" algn="l">
              <a:lnSpc>
                <a:spcPct val="100000"/>
              </a:lnSpc>
              <a:spcBef>
                <a:spcPts val="0"/>
              </a:spcBef>
              <a:spcAft>
                <a:spcPts val="0"/>
              </a:spcAft>
              <a:buSzPts val="1400"/>
              <a:buChar char="●"/>
            </a:pPr>
            <a:r>
              <a:rPr lang="en-US"/>
              <a:t>Recording short concept videos</a:t>
            </a:r>
            <a:endParaRPr/>
          </a:p>
          <a:p>
            <a:pPr indent="-317500" lvl="0" marL="457200" rtl="0" algn="l">
              <a:lnSpc>
                <a:spcPct val="100000"/>
              </a:lnSpc>
              <a:spcBef>
                <a:spcPts val="0"/>
              </a:spcBef>
              <a:spcAft>
                <a:spcPts val="0"/>
              </a:spcAft>
              <a:buSzPts val="1400"/>
              <a:buChar char="●"/>
            </a:pPr>
            <a:r>
              <a:rPr lang="en-US"/>
              <a:t>Incorporating interactive exercises</a:t>
            </a:r>
            <a:endParaRPr/>
          </a:p>
          <a:p>
            <a:pPr indent="-317500" lvl="0" marL="457200" rtl="0" algn="l">
              <a:lnSpc>
                <a:spcPct val="100000"/>
              </a:lnSpc>
              <a:spcBef>
                <a:spcPts val="0"/>
              </a:spcBef>
              <a:spcAft>
                <a:spcPts val="0"/>
              </a:spcAft>
              <a:buSzPts val="1400"/>
              <a:buChar char="●"/>
            </a:pPr>
            <a:r>
              <a:rPr lang="en-US"/>
              <a:t>Using Padlet or Menti to get student interactions and engagement</a:t>
            </a:r>
            <a:endParaRPr/>
          </a:p>
          <a:p>
            <a:pPr indent="-317500" lvl="0" marL="457200" rtl="0" algn="l">
              <a:lnSpc>
                <a:spcPct val="100000"/>
              </a:lnSpc>
              <a:spcBef>
                <a:spcPts val="0"/>
              </a:spcBef>
              <a:spcAft>
                <a:spcPts val="0"/>
              </a:spcAft>
              <a:buSzPts val="1400"/>
              <a:buChar char="●"/>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3c50f6379e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13c50f6379e_1_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Lauren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This is a screenshot of a video created by Professor Gilbert Strang at MIT. Professor Strang has an assigned textbook and has created short lecture videos to accompany sections in the text. His videos are chunked between 10-20 minutes and are posted on the MIT OpenCourseware site. Each video has closed captioning, as well as an option to download the video or transcript (so it can be watched/read without an internet connection).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Some benefits of this approach:</a:t>
            </a:r>
            <a:endParaRPr/>
          </a:p>
          <a:p>
            <a:pPr indent="0" lvl="0" marL="0" rtl="0" algn="l">
              <a:lnSpc>
                <a:spcPct val="100000"/>
              </a:lnSpc>
              <a:spcBef>
                <a:spcPts val="0"/>
              </a:spcBef>
              <a:spcAft>
                <a:spcPts val="0"/>
              </a:spcAft>
              <a:buSzPts val="1400"/>
              <a:buNone/>
            </a:pPr>
            <a:r>
              <a:rPr lang="en-US"/>
              <a:t>-Videos and other resources were developed over time</a:t>
            </a:r>
            <a:endParaRPr/>
          </a:p>
          <a:p>
            <a:pPr indent="0" lvl="0" marL="0" rtl="0" algn="l">
              <a:lnSpc>
                <a:spcPct val="100000"/>
              </a:lnSpc>
              <a:spcBef>
                <a:spcPts val="0"/>
              </a:spcBef>
              <a:spcAft>
                <a:spcPts val="0"/>
              </a:spcAft>
              <a:buSzPts val="1400"/>
              <a:buNone/>
            </a:pPr>
            <a:r>
              <a:rPr lang="en-US"/>
              <a:t>-Once posted, they’re a reusable resource for many quarters/semesters to come</a:t>
            </a:r>
            <a:endParaRPr/>
          </a:p>
          <a:p>
            <a:pPr indent="0" lvl="0" marL="0" rtl="0" algn="l">
              <a:lnSpc>
                <a:spcPct val="100000"/>
              </a:lnSpc>
              <a:spcBef>
                <a:spcPts val="0"/>
              </a:spcBef>
              <a:spcAft>
                <a:spcPts val="0"/>
              </a:spcAft>
              <a:buSzPts val="1400"/>
              <a:buNone/>
            </a:pPr>
            <a:r>
              <a:rPr lang="en-US"/>
              <a:t>-The transcript is keyword searchable so students can jump to a specific point in the lecture to do targeted studying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jp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8" name="Shape 18"/>
        <p:cNvGrpSpPr/>
        <p:nvPr/>
      </p:nvGrpSpPr>
      <p:grpSpPr>
        <a:xfrm>
          <a:off x="0" y="0"/>
          <a:ext cx="0" cy="0"/>
          <a:chOff x="0" y="0"/>
          <a:chExt cx="0" cy="0"/>
        </a:xfrm>
      </p:grpSpPr>
      <p:sp>
        <p:nvSpPr>
          <p:cNvPr id="19" name="Google Shape;19;p6"/>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1" name="Google Shape;21;p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
          <p:cNvSpPr txBox="1"/>
          <p:nvPr>
            <p:ph idx="12" type="sldNum"/>
          </p:nvPr>
        </p:nvSpPr>
        <p:spPr>
          <a:xfrm>
            <a:off x="6553200" y="4767263"/>
            <a:ext cx="2133600" cy="273844"/>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3"/>
          <p:cNvSpPr txBox="1"/>
          <p:nvPr>
            <p:ph idx="12" type="sldNum"/>
          </p:nvPr>
        </p:nvSpPr>
        <p:spPr>
          <a:xfrm>
            <a:off x="6553200" y="4767263"/>
            <a:ext cx="2133600" cy="273844"/>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14"/>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4"/>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atin typeface="Arial"/>
                <a:ea typeface="Arial"/>
                <a:cs typeface="Arial"/>
                <a:sym typeface="Arial"/>
              </a:defRPr>
            </a:lvl1pPr>
            <a:lvl2pPr indent="-406400" lvl="1" marL="914400" algn="l">
              <a:lnSpc>
                <a:spcPct val="100000"/>
              </a:lnSpc>
              <a:spcBef>
                <a:spcPts val="560"/>
              </a:spcBef>
              <a:spcAft>
                <a:spcPts val="0"/>
              </a:spcAft>
              <a:buClr>
                <a:schemeClr val="dk1"/>
              </a:buClr>
              <a:buSzPts val="2800"/>
              <a:buChar char="–"/>
              <a:defRPr sz="2800">
                <a:latin typeface="Arial"/>
                <a:ea typeface="Arial"/>
                <a:cs typeface="Arial"/>
                <a:sym typeface="Arial"/>
              </a:defRPr>
            </a:lvl2pPr>
            <a:lvl3pPr indent="-381000" lvl="2" marL="1371600" algn="l">
              <a:lnSpc>
                <a:spcPct val="100000"/>
              </a:lnSpc>
              <a:spcBef>
                <a:spcPts val="480"/>
              </a:spcBef>
              <a:spcAft>
                <a:spcPts val="0"/>
              </a:spcAft>
              <a:buClr>
                <a:schemeClr val="dk1"/>
              </a:buClr>
              <a:buSzPts val="2400"/>
              <a:buChar char="•"/>
              <a:defRPr sz="2400">
                <a:latin typeface="Arial"/>
                <a:ea typeface="Arial"/>
                <a:cs typeface="Arial"/>
                <a:sym typeface="Arial"/>
              </a:defRPr>
            </a:lvl3pPr>
            <a:lvl4pPr indent="-355600" lvl="3" marL="1828800" algn="l">
              <a:lnSpc>
                <a:spcPct val="100000"/>
              </a:lnSpc>
              <a:spcBef>
                <a:spcPts val="400"/>
              </a:spcBef>
              <a:spcAft>
                <a:spcPts val="0"/>
              </a:spcAft>
              <a:buClr>
                <a:schemeClr val="dk1"/>
              </a:buClr>
              <a:buSzPts val="2000"/>
              <a:buChar char="–"/>
              <a:defRPr sz="2000">
                <a:latin typeface="Arial"/>
                <a:ea typeface="Arial"/>
                <a:cs typeface="Arial"/>
                <a:sym typeface="Arial"/>
              </a:defRPr>
            </a:lvl4pPr>
            <a:lvl5pPr indent="-355600" lvl="4" marL="2286000" algn="l">
              <a:lnSpc>
                <a:spcPct val="100000"/>
              </a:lnSpc>
              <a:spcBef>
                <a:spcPts val="400"/>
              </a:spcBef>
              <a:spcAft>
                <a:spcPts val="0"/>
              </a:spcAft>
              <a:buClr>
                <a:schemeClr val="dk1"/>
              </a:buClr>
              <a:buSzPts val="2000"/>
              <a:buChar char="»"/>
              <a:defRPr sz="2000">
                <a:latin typeface="Arial"/>
                <a:ea typeface="Arial"/>
                <a:cs typeface="Arial"/>
                <a:sym typeface="Arial"/>
              </a:defRPr>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78" name="Google Shape;78;p14"/>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atin typeface="Arial"/>
                <a:ea typeface="Arial"/>
                <a:cs typeface="Arial"/>
                <a:sym typeface="Arial"/>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9" name="Google Shape;79;p1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4"/>
          <p:cNvSpPr txBox="1"/>
          <p:nvPr>
            <p:ph idx="12" type="sldNum"/>
          </p:nvPr>
        </p:nvSpPr>
        <p:spPr>
          <a:xfrm>
            <a:off x="6553200" y="4767263"/>
            <a:ext cx="2133600" cy="273844"/>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15"/>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5"/>
          <p:cNvSpPr/>
          <p:nvPr>
            <p:ph idx="2" type="pic"/>
          </p:nvPr>
        </p:nvSpPr>
        <p:spPr>
          <a:xfrm>
            <a:off x="1792288" y="459581"/>
            <a:ext cx="5486400" cy="3086100"/>
          </a:xfrm>
          <a:prstGeom prst="rect">
            <a:avLst/>
          </a:prstGeom>
          <a:noFill/>
          <a:ln>
            <a:noFill/>
          </a:ln>
        </p:spPr>
      </p:sp>
      <p:sp>
        <p:nvSpPr>
          <p:cNvPr id="85" name="Google Shape;85;p15"/>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atin typeface="Arial"/>
                <a:ea typeface="Arial"/>
                <a:cs typeface="Arial"/>
                <a:sym typeface="Arial"/>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86" name="Google Shape;86;p1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5"/>
          <p:cNvSpPr txBox="1"/>
          <p:nvPr>
            <p:ph idx="12" type="sldNum"/>
          </p:nvPr>
        </p:nvSpPr>
        <p:spPr>
          <a:xfrm>
            <a:off x="6553200" y="4767263"/>
            <a:ext cx="2133600" cy="273844"/>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16"/>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6"/>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a:latin typeface="Arial"/>
                <a:ea typeface="Arial"/>
                <a:cs typeface="Arial"/>
                <a:sym typeface="Arial"/>
              </a:defRPr>
            </a:lvl1pPr>
            <a:lvl2pPr indent="-406400" lvl="1" marL="914400" algn="l">
              <a:lnSpc>
                <a:spcPct val="100000"/>
              </a:lnSpc>
              <a:spcBef>
                <a:spcPts val="560"/>
              </a:spcBef>
              <a:spcAft>
                <a:spcPts val="0"/>
              </a:spcAft>
              <a:buClr>
                <a:schemeClr val="dk1"/>
              </a:buClr>
              <a:buSzPts val="2800"/>
              <a:buChar char="–"/>
              <a:defRPr>
                <a:latin typeface="Arial"/>
                <a:ea typeface="Arial"/>
                <a:cs typeface="Arial"/>
                <a:sym typeface="Arial"/>
              </a:defRPr>
            </a:lvl2pPr>
            <a:lvl3pPr indent="-381000" lvl="2" marL="1371600" algn="l">
              <a:lnSpc>
                <a:spcPct val="100000"/>
              </a:lnSpc>
              <a:spcBef>
                <a:spcPts val="480"/>
              </a:spcBef>
              <a:spcAft>
                <a:spcPts val="0"/>
              </a:spcAft>
              <a:buClr>
                <a:schemeClr val="dk1"/>
              </a:buClr>
              <a:buSzPts val="2400"/>
              <a:buChar char="•"/>
              <a:defRPr>
                <a:latin typeface="Arial"/>
                <a:ea typeface="Arial"/>
                <a:cs typeface="Arial"/>
                <a:sym typeface="Arial"/>
              </a:defRPr>
            </a:lvl3pPr>
            <a:lvl4pPr indent="-355600" lvl="3" marL="1828800" algn="l">
              <a:lnSpc>
                <a:spcPct val="100000"/>
              </a:lnSpc>
              <a:spcBef>
                <a:spcPts val="400"/>
              </a:spcBef>
              <a:spcAft>
                <a:spcPts val="0"/>
              </a:spcAft>
              <a:buClr>
                <a:schemeClr val="dk1"/>
              </a:buClr>
              <a:buSzPts val="2000"/>
              <a:buChar char="–"/>
              <a:defRPr>
                <a:latin typeface="Arial"/>
                <a:ea typeface="Arial"/>
                <a:cs typeface="Arial"/>
                <a:sym typeface="Arial"/>
              </a:defRPr>
            </a:lvl4pPr>
            <a:lvl5pPr indent="-355600" lvl="4" marL="2286000" algn="l">
              <a:lnSpc>
                <a:spcPct val="100000"/>
              </a:lnSpc>
              <a:spcBef>
                <a:spcPts val="400"/>
              </a:spcBef>
              <a:spcAft>
                <a:spcPts val="0"/>
              </a:spcAft>
              <a:buClr>
                <a:schemeClr val="dk1"/>
              </a:buClr>
              <a:buSzPts val="2000"/>
              <a:buChar char="»"/>
              <a:defRPr>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2" name="Google Shape;92;p1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6"/>
          <p:cNvSpPr txBox="1"/>
          <p:nvPr>
            <p:ph idx="12" type="sldNum"/>
          </p:nvPr>
        </p:nvSpPr>
        <p:spPr>
          <a:xfrm>
            <a:off x="6553200" y="4767263"/>
            <a:ext cx="2133600" cy="273844"/>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4" name="Google Shape;94;p16"/>
          <p:cNvSpPr txBox="1"/>
          <p:nvPr/>
        </p:nvSpPr>
        <p:spPr>
          <a:xfrm>
            <a:off x="3136197" y="-304560"/>
            <a:ext cx="1846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1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17"/>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7"/>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a:latin typeface="Arial"/>
                <a:ea typeface="Arial"/>
                <a:cs typeface="Arial"/>
                <a:sym typeface="Arial"/>
              </a:defRPr>
            </a:lvl1pPr>
            <a:lvl2pPr indent="-406400" lvl="1" marL="914400" algn="l">
              <a:lnSpc>
                <a:spcPct val="100000"/>
              </a:lnSpc>
              <a:spcBef>
                <a:spcPts val="560"/>
              </a:spcBef>
              <a:spcAft>
                <a:spcPts val="0"/>
              </a:spcAft>
              <a:buClr>
                <a:schemeClr val="dk1"/>
              </a:buClr>
              <a:buSzPts val="2800"/>
              <a:buChar char="–"/>
              <a:defRPr>
                <a:latin typeface="Arial"/>
                <a:ea typeface="Arial"/>
                <a:cs typeface="Arial"/>
                <a:sym typeface="Arial"/>
              </a:defRPr>
            </a:lvl2pPr>
            <a:lvl3pPr indent="-381000" lvl="2" marL="1371600" algn="l">
              <a:lnSpc>
                <a:spcPct val="100000"/>
              </a:lnSpc>
              <a:spcBef>
                <a:spcPts val="480"/>
              </a:spcBef>
              <a:spcAft>
                <a:spcPts val="0"/>
              </a:spcAft>
              <a:buClr>
                <a:schemeClr val="dk1"/>
              </a:buClr>
              <a:buSzPts val="2400"/>
              <a:buChar char="•"/>
              <a:defRPr>
                <a:latin typeface="Arial"/>
                <a:ea typeface="Arial"/>
                <a:cs typeface="Arial"/>
                <a:sym typeface="Arial"/>
              </a:defRPr>
            </a:lvl3pPr>
            <a:lvl4pPr indent="-355600" lvl="3" marL="1828800" algn="l">
              <a:lnSpc>
                <a:spcPct val="100000"/>
              </a:lnSpc>
              <a:spcBef>
                <a:spcPts val="400"/>
              </a:spcBef>
              <a:spcAft>
                <a:spcPts val="0"/>
              </a:spcAft>
              <a:buClr>
                <a:schemeClr val="dk1"/>
              </a:buClr>
              <a:buSzPts val="2000"/>
              <a:buChar char="–"/>
              <a:defRPr>
                <a:latin typeface="Arial"/>
                <a:ea typeface="Arial"/>
                <a:cs typeface="Arial"/>
                <a:sym typeface="Arial"/>
              </a:defRPr>
            </a:lvl4pPr>
            <a:lvl5pPr indent="-355600" lvl="4" marL="2286000" algn="l">
              <a:lnSpc>
                <a:spcPct val="100000"/>
              </a:lnSpc>
              <a:spcBef>
                <a:spcPts val="400"/>
              </a:spcBef>
              <a:spcAft>
                <a:spcPts val="0"/>
              </a:spcAft>
              <a:buClr>
                <a:schemeClr val="dk1"/>
              </a:buClr>
              <a:buSzPts val="2000"/>
              <a:buChar char="»"/>
              <a:defRPr>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9" name="Google Shape;99;p1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7"/>
          <p:cNvSpPr txBox="1"/>
          <p:nvPr>
            <p:ph idx="12" type="sldNum"/>
          </p:nvPr>
        </p:nvSpPr>
        <p:spPr>
          <a:xfrm>
            <a:off x="6553200" y="4767263"/>
            <a:ext cx="2133600" cy="273844"/>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1" name="Google Shape;101;p1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g13c50f6379e_1_17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g13c50f6379e_1_171"/>
          <p:cNvSpPr txBox="1"/>
          <p:nvPr>
            <p:ph type="ctrTitle"/>
          </p:nvPr>
        </p:nvSpPr>
        <p:spPr>
          <a:xfrm>
            <a:off x="485875" y="264475"/>
            <a:ext cx="8183700" cy="1473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05" name="Google Shape;105;g13c50f6379e_1_171"/>
          <p:cNvSpPr txBox="1"/>
          <p:nvPr>
            <p:ph idx="1" type="subTitle"/>
          </p:nvPr>
        </p:nvSpPr>
        <p:spPr>
          <a:xfrm>
            <a:off x="485875" y="1738075"/>
            <a:ext cx="8183700" cy="861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640"/>
              </a:spcBef>
              <a:spcAft>
                <a:spcPts val="0"/>
              </a:spcAft>
              <a:buSzPts val="2400"/>
              <a:buNone/>
              <a:defRPr sz="2400"/>
            </a:lvl1pPr>
            <a:lvl2pPr lvl="1" algn="l">
              <a:lnSpc>
                <a:spcPct val="100000"/>
              </a:lnSpc>
              <a:spcBef>
                <a:spcPts val="560"/>
              </a:spcBef>
              <a:spcAft>
                <a:spcPts val="0"/>
              </a:spcAft>
              <a:buSzPts val="2400"/>
              <a:buNone/>
              <a:defRPr sz="2400"/>
            </a:lvl2pPr>
            <a:lvl3pPr lvl="2" algn="l">
              <a:lnSpc>
                <a:spcPct val="100000"/>
              </a:lnSpc>
              <a:spcBef>
                <a:spcPts val="480"/>
              </a:spcBef>
              <a:spcAft>
                <a:spcPts val="0"/>
              </a:spcAft>
              <a:buSzPts val="2400"/>
              <a:buNone/>
              <a:defRPr sz="2400"/>
            </a:lvl3pPr>
            <a:lvl4pPr lvl="3" algn="l">
              <a:lnSpc>
                <a:spcPct val="100000"/>
              </a:lnSpc>
              <a:spcBef>
                <a:spcPts val="400"/>
              </a:spcBef>
              <a:spcAft>
                <a:spcPts val="0"/>
              </a:spcAft>
              <a:buSzPts val="2400"/>
              <a:buNone/>
              <a:defRPr sz="2400"/>
            </a:lvl4pPr>
            <a:lvl5pPr lvl="4" algn="l">
              <a:lnSpc>
                <a:spcPct val="100000"/>
              </a:lnSpc>
              <a:spcBef>
                <a:spcPts val="400"/>
              </a:spcBef>
              <a:spcAft>
                <a:spcPts val="0"/>
              </a:spcAft>
              <a:buSzPts val="2400"/>
              <a:buNone/>
              <a:defRPr sz="2400"/>
            </a:lvl5pPr>
            <a:lvl6pPr lvl="5" algn="l">
              <a:lnSpc>
                <a:spcPct val="100000"/>
              </a:lnSpc>
              <a:spcBef>
                <a:spcPts val="400"/>
              </a:spcBef>
              <a:spcAft>
                <a:spcPts val="0"/>
              </a:spcAft>
              <a:buSzPts val="2400"/>
              <a:buNone/>
              <a:defRPr sz="2400"/>
            </a:lvl6pPr>
            <a:lvl7pPr lvl="6" algn="l">
              <a:lnSpc>
                <a:spcPct val="100000"/>
              </a:lnSpc>
              <a:spcBef>
                <a:spcPts val="400"/>
              </a:spcBef>
              <a:spcAft>
                <a:spcPts val="0"/>
              </a:spcAft>
              <a:buSzPts val="2400"/>
              <a:buNone/>
              <a:defRPr sz="2400"/>
            </a:lvl7pPr>
            <a:lvl8pPr lvl="7" algn="l">
              <a:lnSpc>
                <a:spcPct val="100000"/>
              </a:lnSpc>
              <a:spcBef>
                <a:spcPts val="400"/>
              </a:spcBef>
              <a:spcAft>
                <a:spcPts val="0"/>
              </a:spcAft>
              <a:buSzPts val="2400"/>
              <a:buNone/>
              <a:defRPr sz="2400"/>
            </a:lvl8pPr>
            <a:lvl9pPr lvl="8" algn="l">
              <a:lnSpc>
                <a:spcPct val="100000"/>
              </a:lnSpc>
              <a:spcBef>
                <a:spcPts val="400"/>
              </a:spcBef>
              <a:spcAft>
                <a:spcPts val="0"/>
              </a:spcAft>
              <a:buSzPts val="2400"/>
              <a:buNone/>
              <a:defRPr sz="2400"/>
            </a:lvl9pPr>
          </a:lstStyle>
          <a:p/>
        </p:txBody>
      </p:sp>
      <p:sp>
        <p:nvSpPr>
          <p:cNvPr id="106" name="Google Shape;106;g13c50f6379e_1_171"/>
          <p:cNvSpPr txBox="1"/>
          <p:nvPr>
            <p:ph idx="12" type="sldNum"/>
          </p:nvPr>
        </p:nvSpPr>
        <p:spPr>
          <a:xfrm>
            <a:off x="8497999" y="4688759"/>
            <a:ext cx="548700" cy="393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07" name="Shape 107"/>
        <p:cNvGrpSpPr/>
        <p:nvPr/>
      </p:nvGrpSpPr>
      <p:grpSpPr>
        <a:xfrm>
          <a:off x="0" y="0"/>
          <a:ext cx="0" cy="0"/>
          <a:chOff x="0" y="0"/>
          <a:chExt cx="0" cy="0"/>
        </a:xfrm>
      </p:grpSpPr>
      <p:sp>
        <p:nvSpPr>
          <p:cNvPr id="108" name="Google Shape;108;g13c50f6379e_1_180"/>
          <p:cNvSpPr txBox="1"/>
          <p:nvPr>
            <p:ph type="title"/>
          </p:nvPr>
        </p:nvSpPr>
        <p:spPr>
          <a:xfrm>
            <a:off x="490250" y="526350"/>
            <a:ext cx="5604000" cy="40908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09" name="Google Shape;109;g13c50f6379e_1_180"/>
          <p:cNvSpPr txBox="1"/>
          <p:nvPr>
            <p:ph idx="12" type="sldNum"/>
          </p:nvPr>
        </p:nvSpPr>
        <p:spPr>
          <a:xfrm>
            <a:off x="8497999" y="4688759"/>
            <a:ext cx="548700" cy="393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g13c50f6379e_1_176"/>
          <p:cNvSpPr txBox="1"/>
          <p:nvPr>
            <p:ph type="title"/>
          </p:nvPr>
        </p:nvSpPr>
        <p:spPr>
          <a:xfrm>
            <a:off x="311700" y="445025"/>
            <a:ext cx="8520600" cy="623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g13c50f6379e_1_176"/>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27" name="Google Shape;27;g13c50f6379e_1_176"/>
          <p:cNvSpPr txBox="1"/>
          <p:nvPr>
            <p:ph idx="12" type="sldNum"/>
          </p:nvPr>
        </p:nvSpPr>
        <p:spPr>
          <a:xfrm>
            <a:off x="8497999" y="4688759"/>
            <a:ext cx="548700" cy="393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parator Page">
  <p:cSld name="Separator Page">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7"/>
          <p:cNvSpPr txBox="1"/>
          <p:nvPr>
            <p:ph type="title"/>
          </p:nvPr>
        </p:nvSpPr>
        <p:spPr>
          <a:xfrm>
            <a:off x="0" y="1542060"/>
            <a:ext cx="9144000" cy="205416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7"/>
          <p:cNvSpPr txBox="1"/>
          <p:nvPr/>
        </p:nvSpPr>
        <p:spPr>
          <a:xfrm>
            <a:off x="9469120" y="2692400"/>
            <a:ext cx="1846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NWU PPT Wide Opt 3 - No Wordmark_Separator.jpg" id="31" name="Google Shape;31;p7"/>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32" name="Google Shape;32;p7"/>
          <p:cNvPicPr preferRelativeResize="0"/>
          <p:nvPr/>
        </p:nvPicPr>
        <p:blipFill rotWithShape="1">
          <a:blip r:embed="rId4">
            <a:alphaModFix/>
          </a:blip>
          <a:srcRect b="0" l="0" r="0" t="0"/>
          <a:stretch/>
        </p:blipFill>
        <p:spPr>
          <a:xfrm>
            <a:off x="133045" y="4562228"/>
            <a:ext cx="2133600" cy="21429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g13c50f6379e_1_183"/>
          <p:cNvSpPr txBox="1"/>
          <p:nvPr>
            <p:ph type="title"/>
          </p:nvPr>
        </p:nvSpPr>
        <p:spPr>
          <a:xfrm>
            <a:off x="311700" y="445025"/>
            <a:ext cx="8520600" cy="623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g13c50f6379e_1_183"/>
          <p:cNvSpPr txBox="1"/>
          <p:nvPr>
            <p:ph idx="1" type="body"/>
          </p:nvPr>
        </p:nvSpPr>
        <p:spPr>
          <a:xfrm>
            <a:off x="311700" y="1152475"/>
            <a:ext cx="3999900" cy="3416400"/>
          </a:xfrm>
          <a:prstGeom prst="rect">
            <a:avLst/>
          </a:prstGeom>
          <a:noFill/>
          <a:ln>
            <a:noFill/>
          </a:ln>
        </p:spPr>
        <p:txBody>
          <a:bodyPr anchorCtr="0" anchor="t" bIns="45700" lIns="91425" spcFirstLastPara="1" rIns="91425" wrap="square" tIns="45700">
            <a:normAutofit/>
          </a:bodyPr>
          <a:lstStyle>
            <a:lvl1pPr indent="-317500" lvl="0" marL="457200" algn="l">
              <a:lnSpc>
                <a:spcPct val="100000"/>
              </a:lnSpc>
              <a:spcBef>
                <a:spcPts val="640"/>
              </a:spcBef>
              <a:spcAft>
                <a:spcPts val="0"/>
              </a:spcAft>
              <a:buSzPts val="1400"/>
              <a:buChar char="•"/>
              <a:defRPr sz="1400"/>
            </a:lvl1pPr>
            <a:lvl2pPr indent="-304800" lvl="1" marL="914400" algn="l">
              <a:lnSpc>
                <a:spcPct val="100000"/>
              </a:lnSpc>
              <a:spcBef>
                <a:spcPts val="560"/>
              </a:spcBef>
              <a:spcAft>
                <a:spcPts val="0"/>
              </a:spcAft>
              <a:buSzPts val="1200"/>
              <a:buChar char="–"/>
              <a:defRPr sz="1200"/>
            </a:lvl2pPr>
            <a:lvl3pPr indent="-304800" lvl="2" marL="1371600" algn="l">
              <a:lnSpc>
                <a:spcPct val="100000"/>
              </a:lnSpc>
              <a:spcBef>
                <a:spcPts val="480"/>
              </a:spcBef>
              <a:spcAft>
                <a:spcPts val="0"/>
              </a:spcAft>
              <a:buSzPts val="1200"/>
              <a:buChar char="•"/>
              <a:defRPr sz="1200"/>
            </a:lvl3pPr>
            <a:lvl4pPr indent="-304800" lvl="3" marL="1828800" algn="l">
              <a:lnSpc>
                <a:spcPct val="100000"/>
              </a:lnSpc>
              <a:spcBef>
                <a:spcPts val="400"/>
              </a:spcBef>
              <a:spcAft>
                <a:spcPts val="0"/>
              </a:spcAft>
              <a:buSzPts val="1200"/>
              <a:buChar char="–"/>
              <a:defRPr sz="1200"/>
            </a:lvl4pPr>
            <a:lvl5pPr indent="-304800" lvl="4" marL="2286000" algn="l">
              <a:lnSpc>
                <a:spcPct val="100000"/>
              </a:lnSpc>
              <a:spcBef>
                <a:spcPts val="400"/>
              </a:spcBef>
              <a:spcAft>
                <a:spcPts val="0"/>
              </a:spcAft>
              <a:buSzPts val="1200"/>
              <a:buChar char="»"/>
              <a:defRPr sz="1200"/>
            </a:lvl5pPr>
            <a:lvl6pPr indent="-304800" lvl="5" marL="2743200" algn="l">
              <a:lnSpc>
                <a:spcPct val="100000"/>
              </a:lnSpc>
              <a:spcBef>
                <a:spcPts val="400"/>
              </a:spcBef>
              <a:spcAft>
                <a:spcPts val="0"/>
              </a:spcAft>
              <a:buSzPts val="1200"/>
              <a:buChar char="•"/>
              <a:defRPr sz="1200"/>
            </a:lvl6pPr>
            <a:lvl7pPr indent="-304800" lvl="6" marL="3200400" algn="l">
              <a:lnSpc>
                <a:spcPct val="100000"/>
              </a:lnSpc>
              <a:spcBef>
                <a:spcPts val="400"/>
              </a:spcBef>
              <a:spcAft>
                <a:spcPts val="0"/>
              </a:spcAft>
              <a:buSzPts val="1200"/>
              <a:buChar char="•"/>
              <a:defRPr sz="1200"/>
            </a:lvl7pPr>
            <a:lvl8pPr indent="-304800" lvl="7" marL="3657600" algn="l">
              <a:lnSpc>
                <a:spcPct val="100000"/>
              </a:lnSpc>
              <a:spcBef>
                <a:spcPts val="400"/>
              </a:spcBef>
              <a:spcAft>
                <a:spcPts val="0"/>
              </a:spcAft>
              <a:buSzPts val="1200"/>
              <a:buChar char="•"/>
              <a:defRPr sz="1200"/>
            </a:lvl8pPr>
            <a:lvl9pPr indent="-304800" lvl="8" marL="4114800" algn="l">
              <a:lnSpc>
                <a:spcPct val="100000"/>
              </a:lnSpc>
              <a:spcBef>
                <a:spcPts val="400"/>
              </a:spcBef>
              <a:spcAft>
                <a:spcPts val="0"/>
              </a:spcAft>
              <a:buSzPts val="1200"/>
              <a:buChar char="•"/>
              <a:defRPr sz="1200"/>
            </a:lvl9pPr>
          </a:lstStyle>
          <a:p/>
        </p:txBody>
      </p:sp>
      <p:sp>
        <p:nvSpPr>
          <p:cNvPr id="36" name="Google Shape;36;g13c50f6379e_1_183"/>
          <p:cNvSpPr txBox="1"/>
          <p:nvPr>
            <p:ph idx="2" type="body"/>
          </p:nvPr>
        </p:nvSpPr>
        <p:spPr>
          <a:xfrm>
            <a:off x="4832400" y="1152475"/>
            <a:ext cx="3999900" cy="3416400"/>
          </a:xfrm>
          <a:prstGeom prst="rect">
            <a:avLst/>
          </a:prstGeom>
          <a:noFill/>
          <a:ln>
            <a:noFill/>
          </a:ln>
        </p:spPr>
        <p:txBody>
          <a:bodyPr anchorCtr="0" anchor="t" bIns="45700" lIns="91425" spcFirstLastPara="1" rIns="91425" wrap="square" tIns="45700">
            <a:normAutofit/>
          </a:bodyPr>
          <a:lstStyle>
            <a:lvl1pPr indent="-317500" lvl="0" marL="457200" algn="l">
              <a:lnSpc>
                <a:spcPct val="100000"/>
              </a:lnSpc>
              <a:spcBef>
                <a:spcPts val="640"/>
              </a:spcBef>
              <a:spcAft>
                <a:spcPts val="0"/>
              </a:spcAft>
              <a:buSzPts val="1400"/>
              <a:buChar char="•"/>
              <a:defRPr sz="1400"/>
            </a:lvl1pPr>
            <a:lvl2pPr indent="-304800" lvl="1" marL="914400" algn="l">
              <a:lnSpc>
                <a:spcPct val="100000"/>
              </a:lnSpc>
              <a:spcBef>
                <a:spcPts val="560"/>
              </a:spcBef>
              <a:spcAft>
                <a:spcPts val="0"/>
              </a:spcAft>
              <a:buSzPts val="1200"/>
              <a:buChar char="–"/>
              <a:defRPr sz="1200"/>
            </a:lvl2pPr>
            <a:lvl3pPr indent="-304800" lvl="2" marL="1371600" algn="l">
              <a:lnSpc>
                <a:spcPct val="100000"/>
              </a:lnSpc>
              <a:spcBef>
                <a:spcPts val="480"/>
              </a:spcBef>
              <a:spcAft>
                <a:spcPts val="0"/>
              </a:spcAft>
              <a:buSzPts val="1200"/>
              <a:buChar char="•"/>
              <a:defRPr sz="1200"/>
            </a:lvl3pPr>
            <a:lvl4pPr indent="-304800" lvl="3" marL="1828800" algn="l">
              <a:lnSpc>
                <a:spcPct val="100000"/>
              </a:lnSpc>
              <a:spcBef>
                <a:spcPts val="400"/>
              </a:spcBef>
              <a:spcAft>
                <a:spcPts val="0"/>
              </a:spcAft>
              <a:buSzPts val="1200"/>
              <a:buChar char="–"/>
              <a:defRPr sz="1200"/>
            </a:lvl4pPr>
            <a:lvl5pPr indent="-304800" lvl="4" marL="2286000" algn="l">
              <a:lnSpc>
                <a:spcPct val="100000"/>
              </a:lnSpc>
              <a:spcBef>
                <a:spcPts val="400"/>
              </a:spcBef>
              <a:spcAft>
                <a:spcPts val="0"/>
              </a:spcAft>
              <a:buSzPts val="1200"/>
              <a:buChar char="»"/>
              <a:defRPr sz="1200"/>
            </a:lvl5pPr>
            <a:lvl6pPr indent="-304800" lvl="5" marL="2743200" algn="l">
              <a:lnSpc>
                <a:spcPct val="100000"/>
              </a:lnSpc>
              <a:spcBef>
                <a:spcPts val="400"/>
              </a:spcBef>
              <a:spcAft>
                <a:spcPts val="0"/>
              </a:spcAft>
              <a:buSzPts val="1200"/>
              <a:buChar char="•"/>
              <a:defRPr sz="1200"/>
            </a:lvl6pPr>
            <a:lvl7pPr indent="-304800" lvl="6" marL="3200400" algn="l">
              <a:lnSpc>
                <a:spcPct val="100000"/>
              </a:lnSpc>
              <a:spcBef>
                <a:spcPts val="400"/>
              </a:spcBef>
              <a:spcAft>
                <a:spcPts val="0"/>
              </a:spcAft>
              <a:buSzPts val="1200"/>
              <a:buChar char="•"/>
              <a:defRPr sz="1200"/>
            </a:lvl7pPr>
            <a:lvl8pPr indent="-304800" lvl="7" marL="3657600" algn="l">
              <a:lnSpc>
                <a:spcPct val="100000"/>
              </a:lnSpc>
              <a:spcBef>
                <a:spcPts val="400"/>
              </a:spcBef>
              <a:spcAft>
                <a:spcPts val="0"/>
              </a:spcAft>
              <a:buSzPts val="1200"/>
              <a:buChar char="•"/>
              <a:defRPr sz="1200"/>
            </a:lvl8pPr>
            <a:lvl9pPr indent="-304800" lvl="8" marL="4114800" algn="l">
              <a:lnSpc>
                <a:spcPct val="100000"/>
              </a:lnSpc>
              <a:spcBef>
                <a:spcPts val="400"/>
              </a:spcBef>
              <a:spcAft>
                <a:spcPts val="0"/>
              </a:spcAft>
              <a:buSzPts val="1200"/>
              <a:buChar char="•"/>
              <a:defRPr sz="1200"/>
            </a:lvl9pPr>
          </a:lstStyle>
          <a:p/>
        </p:txBody>
      </p:sp>
      <p:sp>
        <p:nvSpPr>
          <p:cNvPr id="37" name="Google Shape;37;g13c50f6379e_1_183"/>
          <p:cNvSpPr txBox="1"/>
          <p:nvPr>
            <p:ph idx="12" type="sldNum"/>
          </p:nvPr>
        </p:nvSpPr>
        <p:spPr>
          <a:xfrm>
            <a:off x="8497999" y="4688759"/>
            <a:ext cx="548700" cy="393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8"/>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a:latin typeface="Arial"/>
                <a:ea typeface="Arial"/>
                <a:cs typeface="Arial"/>
                <a:sym typeface="Arial"/>
              </a:defRPr>
            </a:lvl1pPr>
            <a:lvl2pPr indent="-406400" lvl="1" marL="914400" algn="l">
              <a:lnSpc>
                <a:spcPct val="100000"/>
              </a:lnSpc>
              <a:spcBef>
                <a:spcPts val="560"/>
              </a:spcBef>
              <a:spcAft>
                <a:spcPts val="0"/>
              </a:spcAft>
              <a:buClr>
                <a:schemeClr val="dk1"/>
              </a:buClr>
              <a:buSzPts val="2800"/>
              <a:buChar char="–"/>
              <a:defRPr>
                <a:latin typeface="Arial"/>
                <a:ea typeface="Arial"/>
                <a:cs typeface="Arial"/>
                <a:sym typeface="Arial"/>
              </a:defRPr>
            </a:lvl2pPr>
            <a:lvl3pPr indent="-381000" lvl="2" marL="1371600" algn="l">
              <a:lnSpc>
                <a:spcPct val="100000"/>
              </a:lnSpc>
              <a:spcBef>
                <a:spcPts val="480"/>
              </a:spcBef>
              <a:spcAft>
                <a:spcPts val="0"/>
              </a:spcAft>
              <a:buClr>
                <a:schemeClr val="dk1"/>
              </a:buClr>
              <a:buSzPts val="2400"/>
              <a:buChar char="•"/>
              <a:defRPr>
                <a:latin typeface="Arial"/>
                <a:ea typeface="Arial"/>
                <a:cs typeface="Arial"/>
                <a:sym typeface="Arial"/>
              </a:defRPr>
            </a:lvl3pPr>
            <a:lvl4pPr indent="-355600" lvl="3" marL="1828800" algn="l">
              <a:lnSpc>
                <a:spcPct val="100000"/>
              </a:lnSpc>
              <a:spcBef>
                <a:spcPts val="400"/>
              </a:spcBef>
              <a:spcAft>
                <a:spcPts val="0"/>
              </a:spcAft>
              <a:buClr>
                <a:schemeClr val="dk1"/>
              </a:buClr>
              <a:buSzPts val="2000"/>
              <a:buChar char="–"/>
              <a:defRPr>
                <a:latin typeface="Arial"/>
                <a:ea typeface="Arial"/>
                <a:cs typeface="Arial"/>
                <a:sym typeface="Arial"/>
              </a:defRPr>
            </a:lvl4pPr>
            <a:lvl5pPr indent="-355600" lvl="4" marL="2286000" algn="l">
              <a:lnSpc>
                <a:spcPct val="100000"/>
              </a:lnSpc>
              <a:spcBef>
                <a:spcPts val="400"/>
              </a:spcBef>
              <a:spcAft>
                <a:spcPts val="0"/>
              </a:spcAft>
              <a:buClr>
                <a:schemeClr val="dk1"/>
              </a:buClr>
              <a:buSzPts val="2000"/>
              <a:buChar char="»"/>
              <a:defRPr>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1" name="Google Shape;41;p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
          <p:cNvSpPr txBox="1"/>
          <p:nvPr>
            <p:ph idx="12" type="sldNum"/>
          </p:nvPr>
        </p:nvSpPr>
        <p:spPr>
          <a:xfrm>
            <a:off x="6553200" y="4767263"/>
            <a:ext cx="2133600" cy="273844"/>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
          <p:cNvSpPr txBox="1"/>
          <p:nvPr>
            <p:ph idx="12" type="sldNum"/>
          </p:nvPr>
        </p:nvSpPr>
        <p:spPr>
          <a:xfrm>
            <a:off x="6553200" y="4767263"/>
            <a:ext cx="2133600" cy="273844"/>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10"/>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3200"/>
              <a:buFont typeface="Arial"/>
              <a:buNone/>
              <a:defRPr b="1" sz="320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0"/>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51" name="Google Shape;51;p1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txBox="1"/>
          <p:nvPr>
            <p:ph idx="12" type="sldNum"/>
          </p:nvPr>
        </p:nvSpPr>
        <p:spPr>
          <a:xfrm>
            <a:off x="6553200" y="4767263"/>
            <a:ext cx="2133600" cy="273844"/>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4" name="Shape 54"/>
        <p:cNvGrpSpPr/>
        <p:nvPr/>
      </p:nvGrpSpPr>
      <p:grpSpPr>
        <a:xfrm>
          <a:off x="0" y="0"/>
          <a:ext cx="0" cy="0"/>
          <a:chOff x="0" y="0"/>
          <a:chExt cx="0" cy="0"/>
        </a:xfrm>
      </p:grpSpPr>
      <p:sp>
        <p:nvSpPr>
          <p:cNvPr id="55" name="Google Shape;55;p1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1"/>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atin typeface="Arial"/>
                <a:ea typeface="Arial"/>
                <a:cs typeface="Arial"/>
                <a:sym typeface="Arial"/>
              </a:defRPr>
            </a:lvl1pPr>
            <a:lvl2pPr indent="-381000" lvl="1" marL="914400" algn="l">
              <a:lnSpc>
                <a:spcPct val="100000"/>
              </a:lnSpc>
              <a:spcBef>
                <a:spcPts val="480"/>
              </a:spcBef>
              <a:spcAft>
                <a:spcPts val="0"/>
              </a:spcAft>
              <a:buClr>
                <a:schemeClr val="dk1"/>
              </a:buClr>
              <a:buSzPts val="2400"/>
              <a:buChar char="–"/>
              <a:defRPr sz="2400">
                <a:latin typeface="Arial"/>
                <a:ea typeface="Arial"/>
                <a:cs typeface="Arial"/>
                <a:sym typeface="Arial"/>
              </a:defRPr>
            </a:lvl2pPr>
            <a:lvl3pPr indent="-355600" lvl="2" marL="1371600" algn="l">
              <a:lnSpc>
                <a:spcPct val="100000"/>
              </a:lnSpc>
              <a:spcBef>
                <a:spcPts val="400"/>
              </a:spcBef>
              <a:spcAft>
                <a:spcPts val="0"/>
              </a:spcAft>
              <a:buClr>
                <a:schemeClr val="dk1"/>
              </a:buClr>
              <a:buSzPts val="2000"/>
              <a:buChar char="•"/>
              <a:defRPr sz="2000">
                <a:latin typeface="Arial"/>
                <a:ea typeface="Arial"/>
                <a:cs typeface="Arial"/>
                <a:sym typeface="Arial"/>
              </a:defRPr>
            </a:lvl3pPr>
            <a:lvl4pPr indent="-342900" lvl="3" marL="1828800" algn="l">
              <a:lnSpc>
                <a:spcPct val="100000"/>
              </a:lnSpc>
              <a:spcBef>
                <a:spcPts val="360"/>
              </a:spcBef>
              <a:spcAft>
                <a:spcPts val="0"/>
              </a:spcAft>
              <a:buClr>
                <a:schemeClr val="dk1"/>
              </a:buClr>
              <a:buSzPts val="1800"/>
              <a:buChar char="–"/>
              <a:defRPr sz="1800">
                <a:latin typeface="Arial"/>
                <a:ea typeface="Arial"/>
                <a:cs typeface="Arial"/>
                <a:sym typeface="Arial"/>
              </a:defRPr>
            </a:lvl4pPr>
            <a:lvl5pPr indent="-342900" lvl="4" marL="2286000" algn="l">
              <a:lnSpc>
                <a:spcPct val="100000"/>
              </a:lnSpc>
              <a:spcBef>
                <a:spcPts val="360"/>
              </a:spcBef>
              <a:spcAft>
                <a:spcPts val="0"/>
              </a:spcAft>
              <a:buClr>
                <a:schemeClr val="dk1"/>
              </a:buClr>
              <a:buSzPts val="1800"/>
              <a:buChar char="»"/>
              <a:defRPr sz="1800">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7" name="Google Shape;57;p11"/>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atin typeface="Arial"/>
                <a:ea typeface="Arial"/>
                <a:cs typeface="Arial"/>
                <a:sym typeface="Arial"/>
              </a:defRPr>
            </a:lvl1pPr>
            <a:lvl2pPr indent="-381000" lvl="1" marL="914400" algn="l">
              <a:lnSpc>
                <a:spcPct val="100000"/>
              </a:lnSpc>
              <a:spcBef>
                <a:spcPts val="480"/>
              </a:spcBef>
              <a:spcAft>
                <a:spcPts val="0"/>
              </a:spcAft>
              <a:buClr>
                <a:schemeClr val="dk1"/>
              </a:buClr>
              <a:buSzPts val="2400"/>
              <a:buChar char="–"/>
              <a:defRPr sz="2400">
                <a:latin typeface="Arial"/>
                <a:ea typeface="Arial"/>
                <a:cs typeface="Arial"/>
                <a:sym typeface="Arial"/>
              </a:defRPr>
            </a:lvl2pPr>
            <a:lvl3pPr indent="-355600" lvl="2" marL="1371600" algn="l">
              <a:lnSpc>
                <a:spcPct val="100000"/>
              </a:lnSpc>
              <a:spcBef>
                <a:spcPts val="400"/>
              </a:spcBef>
              <a:spcAft>
                <a:spcPts val="0"/>
              </a:spcAft>
              <a:buClr>
                <a:schemeClr val="dk1"/>
              </a:buClr>
              <a:buSzPts val="2000"/>
              <a:buChar char="•"/>
              <a:defRPr sz="2000">
                <a:latin typeface="Arial"/>
                <a:ea typeface="Arial"/>
                <a:cs typeface="Arial"/>
                <a:sym typeface="Arial"/>
              </a:defRPr>
            </a:lvl3pPr>
            <a:lvl4pPr indent="-342900" lvl="3" marL="1828800" algn="l">
              <a:lnSpc>
                <a:spcPct val="100000"/>
              </a:lnSpc>
              <a:spcBef>
                <a:spcPts val="360"/>
              </a:spcBef>
              <a:spcAft>
                <a:spcPts val="0"/>
              </a:spcAft>
              <a:buClr>
                <a:schemeClr val="dk1"/>
              </a:buClr>
              <a:buSzPts val="1800"/>
              <a:buChar char="–"/>
              <a:defRPr sz="1800">
                <a:latin typeface="Arial"/>
                <a:ea typeface="Arial"/>
                <a:cs typeface="Arial"/>
                <a:sym typeface="Arial"/>
              </a:defRPr>
            </a:lvl4pPr>
            <a:lvl5pPr indent="-342900" lvl="4" marL="2286000" algn="l">
              <a:lnSpc>
                <a:spcPct val="100000"/>
              </a:lnSpc>
              <a:spcBef>
                <a:spcPts val="360"/>
              </a:spcBef>
              <a:spcAft>
                <a:spcPts val="0"/>
              </a:spcAft>
              <a:buClr>
                <a:schemeClr val="dk1"/>
              </a:buClr>
              <a:buSzPts val="1800"/>
              <a:buChar char="»"/>
              <a:defRPr sz="1800">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8" name="Google Shape;58;p1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1"/>
          <p:cNvSpPr txBox="1"/>
          <p:nvPr>
            <p:ph idx="12" type="sldNum"/>
          </p:nvPr>
        </p:nvSpPr>
        <p:spPr>
          <a:xfrm>
            <a:off x="6553200" y="4767263"/>
            <a:ext cx="2133600" cy="273844"/>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1" name="Shape 61"/>
        <p:cNvGrpSpPr/>
        <p:nvPr/>
      </p:nvGrpSpPr>
      <p:grpSpPr>
        <a:xfrm>
          <a:off x="0" y="0"/>
          <a:ext cx="0" cy="0"/>
          <a:chOff x="0" y="0"/>
          <a:chExt cx="0" cy="0"/>
        </a:xfrm>
      </p:grpSpPr>
      <p:sp>
        <p:nvSpPr>
          <p:cNvPr id="62" name="Google Shape;62;p1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2"/>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chemeClr val="dk1"/>
              </a:buClr>
              <a:buSzPts val="2000"/>
              <a:buNone/>
              <a:defRPr b="1" sz="2000">
                <a:latin typeface="Arial"/>
                <a:ea typeface="Arial"/>
                <a:cs typeface="Arial"/>
                <a:sym typeface="Arial"/>
              </a:defRPr>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64" name="Google Shape;64;p12"/>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atin typeface="Arial"/>
                <a:ea typeface="Arial"/>
                <a:cs typeface="Arial"/>
                <a:sym typeface="Arial"/>
              </a:defRPr>
            </a:lvl1pPr>
            <a:lvl2pPr indent="-355600" lvl="1" marL="914400" algn="l">
              <a:lnSpc>
                <a:spcPct val="100000"/>
              </a:lnSpc>
              <a:spcBef>
                <a:spcPts val="400"/>
              </a:spcBef>
              <a:spcAft>
                <a:spcPts val="0"/>
              </a:spcAft>
              <a:buClr>
                <a:schemeClr val="dk1"/>
              </a:buClr>
              <a:buSzPts val="2000"/>
              <a:buChar char="–"/>
              <a:defRPr sz="2000">
                <a:latin typeface="Arial"/>
                <a:ea typeface="Arial"/>
                <a:cs typeface="Arial"/>
                <a:sym typeface="Arial"/>
              </a:defRPr>
            </a:lvl2pPr>
            <a:lvl3pPr indent="-342900" lvl="2" marL="13716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indent="-330200" lvl="3" marL="18288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indent="-330200" lvl="4" marL="22860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65" name="Google Shape;65;p12"/>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chemeClr val="dk1"/>
              </a:buClr>
              <a:buSzPts val="2000"/>
              <a:buNone/>
              <a:defRPr b="1" sz="2000">
                <a:latin typeface="Arial"/>
                <a:ea typeface="Arial"/>
                <a:cs typeface="Arial"/>
                <a:sym typeface="Arial"/>
              </a:defRPr>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66" name="Google Shape;66;p12"/>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atin typeface="Arial"/>
                <a:ea typeface="Arial"/>
                <a:cs typeface="Arial"/>
                <a:sym typeface="Arial"/>
              </a:defRPr>
            </a:lvl1pPr>
            <a:lvl2pPr indent="-355600" lvl="1" marL="914400" algn="l">
              <a:lnSpc>
                <a:spcPct val="100000"/>
              </a:lnSpc>
              <a:spcBef>
                <a:spcPts val="400"/>
              </a:spcBef>
              <a:spcAft>
                <a:spcPts val="0"/>
              </a:spcAft>
              <a:buClr>
                <a:schemeClr val="dk1"/>
              </a:buClr>
              <a:buSzPts val="2000"/>
              <a:buChar char="–"/>
              <a:defRPr sz="2000">
                <a:latin typeface="Arial"/>
                <a:ea typeface="Arial"/>
                <a:cs typeface="Arial"/>
                <a:sym typeface="Arial"/>
              </a:defRPr>
            </a:lvl2pPr>
            <a:lvl3pPr indent="-342900" lvl="2" marL="13716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indent="-330200" lvl="3" marL="18288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indent="-330200" lvl="4" marL="22860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67" name="Google Shape;67;p1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2"/>
          <p:cNvSpPr txBox="1"/>
          <p:nvPr>
            <p:ph idx="12" type="sldNum"/>
          </p:nvPr>
        </p:nvSpPr>
        <p:spPr>
          <a:xfrm>
            <a:off x="6553200" y="4767263"/>
            <a:ext cx="2133600" cy="273844"/>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5.jp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2.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NWU PPT Wide Opt 3 - No Wordmark_Master.jpg" id="10" name="Google Shape;10;p5"/>
          <p:cNvPicPr preferRelativeResize="0"/>
          <p:nvPr/>
        </p:nvPicPr>
        <p:blipFill rotWithShape="1">
          <a:blip r:embed="rId1">
            <a:alphaModFix/>
          </a:blip>
          <a:srcRect b="0" l="0" r="0" t="0"/>
          <a:stretch/>
        </p:blipFill>
        <p:spPr>
          <a:xfrm>
            <a:off x="0" y="0"/>
            <a:ext cx="9144000" cy="5148072"/>
          </a:xfrm>
          <a:prstGeom prst="rect">
            <a:avLst/>
          </a:prstGeom>
          <a:noFill/>
          <a:ln>
            <a:noFill/>
          </a:ln>
        </p:spPr>
      </p:pic>
      <p:sp>
        <p:nvSpPr>
          <p:cNvPr id="11" name="Google Shape;11;p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5"/>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5"/>
          <p:cNvSpPr txBox="1"/>
          <p:nvPr>
            <p:ph idx="12" type="sldNum"/>
          </p:nvPr>
        </p:nvSpPr>
        <p:spPr>
          <a:xfrm>
            <a:off x="6553200" y="4767263"/>
            <a:ext cx="2133600" cy="273844"/>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 name="Google Shape;16;p5"/>
          <p:cNvSpPr txBox="1"/>
          <p:nvPr/>
        </p:nvSpPr>
        <p:spPr>
          <a:xfrm>
            <a:off x="9428480" y="3403600"/>
            <a:ext cx="1846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7" name="Google Shape;17;p5"/>
          <p:cNvPicPr preferRelativeResize="0"/>
          <p:nvPr/>
        </p:nvPicPr>
        <p:blipFill rotWithShape="1">
          <a:blip r:embed="rId2">
            <a:alphaModFix/>
          </a:blip>
          <a:srcRect b="0" l="0" r="0" t="0"/>
          <a:stretch/>
        </p:blipFill>
        <p:spPr>
          <a:xfrm>
            <a:off x="795196" y="4846007"/>
            <a:ext cx="2133600" cy="21429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hyperlink" Target="https://digitallearning.northwestern.edu/opportunities/desktop-video-recording-live-streaming" TargetMode="External"/><Relationship Id="rId7" Type="http://schemas.openxmlformats.org/officeDocument/2006/relationships/image" Target="../media/image17.jpg"/><Relationship Id="rId8" Type="http://schemas.openxmlformats.org/officeDocument/2006/relationships/hyperlink" Target="https://www.library.northwestern.edu/libraries-collections/mudd-library/technology-spaces/video-production-studio.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rochester.edu/college/disability/faculty/universal-design.html" TargetMode="External"/><Relationship Id="rId4" Type="http://schemas.openxmlformats.org/officeDocument/2006/relationships/hyperlink" Target="https://udlguidelines.cast.org/representation" TargetMode="External"/><Relationship Id="rId5" Type="http://schemas.openxmlformats.org/officeDocument/2006/relationships/hyperlink" Target="https://udlguidelines.cast.org/representation" TargetMode="External"/><Relationship Id="rId6" Type="http://schemas.openxmlformats.org/officeDocument/2006/relationships/image" Target="../media/image14.jpg"/><Relationship Id="rId7" Type="http://schemas.openxmlformats.org/officeDocument/2006/relationships/hyperlink" Target="https://www.flickr.com/photos/4nitsirk/2931365105" TargetMode="External"/><Relationship Id="rId8" Type="http://schemas.openxmlformats.org/officeDocument/2006/relationships/hyperlink" Target="https://creativecommons.org/licenses/by-sa/2.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udloncampus.cast.org/home" TargetMode="External"/><Relationship Id="rId4" Type="http://schemas.openxmlformats.org/officeDocument/2006/relationships/hyperlink" Target="http://udloncampus.cast.org/home" TargetMode="External"/><Relationship Id="rId5" Type="http://schemas.openxmlformats.org/officeDocument/2006/relationships/hyperlink" Target="https://udlguidelines.cast.org/represent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udlguidelines.cast.org/represent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8.jpg"/><Relationship Id="rId4" Type="http://schemas.openxmlformats.org/officeDocument/2006/relationships/hyperlink" Target="https://unsplash.com/@nathananderson?utm_source=unsplash&amp;utm_medium=referral&amp;utm_content=creditCopyText" TargetMode="External"/><Relationship Id="rId5" Type="http://schemas.openxmlformats.org/officeDocument/2006/relationships/hyperlink" Target="https://unsplash.com/@nathananderson?utm_source=unsplash&amp;utm_medium=referral&amp;utm_content=creditCopyText" TargetMode="External"/><Relationship Id="rId6" Type="http://schemas.openxmlformats.org/officeDocument/2006/relationships/hyperlink" Target="https://unsplash.com/s/photos/streams?utm_source=unsplash&amp;utm_medium=referral&amp;utm_content=creditCopyText" TargetMode="External"/><Relationship Id="rId7" Type="http://schemas.openxmlformats.org/officeDocument/2006/relationships/hyperlink" Target="https://unsplash.com/s/photos/streams?utm_source=unsplash&amp;utm_medium=referral&amp;utm_content=creditCopyTex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hyperlink" Target="https://www.flickr.com/photos/30478819@N08/51061378987" TargetMode="External"/><Relationship Id="rId5" Type="http://schemas.openxmlformats.org/officeDocument/2006/relationships/hyperlink" Target="https://creativecommons.org/licenses/by/2.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hyperlink" Target="https://ocw.mit.edu/courses/res-18-009-learn-differential-equations-up-close-with-gilbert-strang-and-cleve-moler-fall-2015/pages/differential-equations-and-linear-algebra/first-order-equations/" TargetMode="External"/><Relationship Id="rId5"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
          <p:cNvPicPr preferRelativeResize="0"/>
          <p:nvPr/>
        </p:nvPicPr>
        <p:blipFill rotWithShape="1">
          <a:blip r:embed="rId3">
            <a:alphaModFix/>
          </a:blip>
          <a:srcRect b="0" l="0" r="0" t="0"/>
          <a:stretch/>
        </p:blipFill>
        <p:spPr>
          <a:xfrm>
            <a:off x="4060" y="0"/>
            <a:ext cx="9139940" cy="5143500"/>
          </a:xfrm>
          <a:prstGeom prst="rect">
            <a:avLst/>
          </a:prstGeom>
          <a:noFill/>
          <a:ln>
            <a:noFill/>
          </a:ln>
        </p:spPr>
      </p:pic>
      <p:sp>
        <p:nvSpPr>
          <p:cNvPr id="116" name="Google Shape;116;p1"/>
          <p:cNvSpPr txBox="1"/>
          <p:nvPr>
            <p:ph type="ctrTitle"/>
          </p:nvPr>
        </p:nvSpPr>
        <p:spPr>
          <a:xfrm>
            <a:off x="775429" y="1481548"/>
            <a:ext cx="8453100" cy="795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Arial"/>
              <a:buNone/>
            </a:pPr>
            <a:r>
              <a:rPr lang="en-US">
                <a:solidFill>
                  <a:schemeClr val="lt1"/>
                </a:solidFill>
              </a:rPr>
              <a:t>Beyond the Textbook</a:t>
            </a:r>
            <a:endParaRPr/>
          </a:p>
        </p:txBody>
      </p:sp>
      <p:sp>
        <p:nvSpPr>
          <p:cNvPr id="117" name="Google Shape;117;p1"/>
          <p:cNvSpPr txBox="1"/>
          <p:nvPr>
            <p:ph idx="1" type="subTitle"/>
          </p:nvPr>
        </p:nvSpPr>
        <p:spPr>
          <a:xfrm>
            <a:off x="690868" y="2398332"/>
            <a:ext cx="8453100" cy="948900"/>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0"/>
              </a:spcBef>
              <a:spcAft>
                <a:spcPts val="0"/>
              </a:spcAft>
              <a:buClr>
                <a:srgbClr val="FFFFFF"/>
              </a:buClr>
              <a:buSzPts val="3200"/>
              <a:buNone/>
            </a:pPr>
            <a:r>
              <a:rPr lang="en-US" sz="2700">
                <a:solidFill>
                  <a:srgbClr val="FFFFFF"/>
                </a:solidFill>
              </a:rPr>
              <a:t>Multiple Means of Representation as a Path to Removing Barriers</a:t>
            </a:r>
            <a:endParaRPr sz="2700"/>
          </a:p>
        </p:txBody>
      </p:sp>
      <p:pic>
        <p:nvPicPr>
          <p:cNvPr id="118" name="Google Shape;118;p1"/>
          <p:cNvPicPr preferRelativeResize="0"/>
          <p:nvPr/>
        </p:nvPicPr>
        <p:blipFill rotWithShape="1">
          <a:blip r:embed="rId4">
            <a:alphaModFix/>
          </a:blip>
          <a:srcRect b="0" l="0" r="0" t="0"/>
          <a:stretch/>
        </p:blipFill>
        <p:spPr>
          <a:xfrm>
            <a:off x="864758" y="199217"/>
            <a:ext cx="2745085" cy="275707"/>
          </a:xfrm>
          <a:prstGeom prst="rect">
            <a:avLst/>
          </a:prstGeom>
          <a:noFill/>
          <a:ln>
            <a:noFill/>
          </a:ln>
        </p:spPr>
      </p:pic>
      <p:sp>
        <p:nvSpPr>
          <p:cNvPr id="119" name="Google Shape;119;p1"/>
          <p:cNvSpPr txBox="1"/>
          <p:nvPr/>
        </p:nvSpPr>
        <p:spPr>
          <a:xfrm>
            <a:off x="775418" y="474924"/>
            <a:ext cx="3542058" cy="59349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Universal Design for Learning</a:t>
            </a:r>
            <a:endParaRPr b="0" i="0" sz="1400" u="none" cap="none" strike="noStrike">
              <a:solidFill>
                <a:srgbClr val="000000"/>
              </a:solidFill>
              <a:latin typeface="Arial"/>
              <a:ea typeface="Arial"/>
              <a:cs typeface="Arial"/>
              <a:sym typeface="Arial"/>
            </a:endParaRPr>
          </a:p>
        </p:txBody>
      </p:sp>
      <p:sp>
        <p:nvSpPr>
          <p:cNvPr id="120" name="Google Shape;120;p1"/>
          <p:cNvSpPr txBox="1"/>
          <p:nvPr/>
        </p:nvSpPr>
        <p:spPr>
          <a:xfrm>
            <a:off x="2362450" y="3468100"/>
            <a:ext cx="573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rPr>
              <a:t>Christine Scherer, Sr. Instructional &amp; Learning Accessibility Specialist</a:t>
            </a:r>
            <a:endParaRPr>
              <a:solidFill>
                <a:schemeClr val="lt1"/>
              </a:solidFill>
            </a:endParaRPr>
          </a:p>
          <a:p>
            <a:pPr indent="0" lvl="0" marL="0" rtl="0" algn="l">
              <a:spcBef>
                <a:spcPts val="0"/>
              </a:spcBef>
              <a:spcAft>
                <a:spcPts val="0"/>
              </a:spcAft>
              <a:buNone/>
            </a:pPr>
            <a:r>
              <a:rPr lang="en-US">
                <a:solidFill>
                  <a:schemeClr val="lt1"/>
                </a:solidFill>
              </a:rPr>
              <a:t>Lauren McKeen McDonald, Open Education Librarian</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3c50f6379e_1_53"/>
          <p:cNvSpPr txBox="1"/>
          <p:nvPr>
            <p:ph type="title"/>
          </p:nvPr>
        </p:nvSpPr>
        <p:spPr>
          <a:xfrm>
            <a:off x="311700" y="445025"/>
            <a:ext cx="8520600" cy="62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sz="3650"/>
              <a:t>Tracking course material offerings</a:t>
            </a:r>
            <a:endParaRPr sz="3650"/>
          </a:p>
        </p:txBody>
      </p:sp>
      <p:sp>
        <p:nvSpPr>
          <p:cNvPr id="183" name="Google Shape;183;g13c50f6379e_1_53"/>
          <p:cNvSpPr txBox="1"/>
          <p:nvPr/>
        </p:nvSpPr>
        <p:spPr>
          <a:xfrm>
            <a:off x="1870076" y="3788925"/>
            <a:ext cx="55086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2"/>
              </a:buClr>
              <a:buSzPts val="1100"/>
              <a:buFont typeface="Arial"/>
              <a:buNone/>
            </a:pPr>
            <a:r>
              <a:rPr b="0" i="0" lang="en-US" sz="1100" u="none" cap="none" strike="noStrike">
                <a:solidFill>
                  <a:srgbClr val="000000"/>
                </a:solidFill>
                <a:latin typeface="Arial"/>
                <a:ea typeface="Arial"/>
                <a:cs typeface="Arial"/>
                <a:sym typeface="Arial"/>
              </a:rPr>
              <a:t>Adapted from “Media &amp; Text Path Assessment” in Tobin, &amp; Behling, K. T. (2018).</a:t>
            </a:r>
            <a:r>
              <a:rPr b="0" i="1" lang="en-US" sz="1100" u="none" cap="none" strike="noStrike">
                <a:solidFill>
                  <a:srgbClr val="000000"/>
                </a:solidFill>
                <a:latin typeface="Arial"/>
                <a:ea typeface="Arial"/>
                <a:cs typeface="Arial"/>
                <a:sym typeface="Arial"/>
              </a:rPr>
              <a:t> Reach Everyone, Teach Everyone: Universal Design for Learning in Higher Education</a:t>
            </a:r>
            <a:r>
              <a:rPr b="0" i="0" lang="en-US" sz="1100" u="none" cap="none" strike="noStrike">
                <a:solidFill>
                  <a:srgbClr val="000000"/>
                </a:solidFill>
                <a:latin typeface="Arial"/>
                <a:ea typeface="Arial"/>
                <a:cs typeface="Arial"/>
                <a:sym typeface="Arial"/>
              </a:rPr>
              <a:t>. West Virginia University Press. </a:t>
            </a:r>
            <a:r>
              <a:rPr lang="en-US" sz="1100"/>
              <a:t>Included on the basis of Fair Use as described in the </a:t>
            </a:r>
            <a:r>
              <a:rPr i="1" lang="en-US" sz="1100"/>
              <a:t>Code of Best Practices for Fair Use in Open Educational Resources</a:t>
            </a:r>
            <a:r>
              <a:rPr lang="en-US" sz="1100"/>
              <a: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100"/>
              <a:buFont typeface="Arial"/>
              <a:buNone/>
            </a:pPr>
            <a:r>
              <a:t/>
            </a:r>
            <a:endParaRPr b="0" i="0" sz="14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Source Sans Pro"/>
              <a:ea typeface="Source Sans Pro"/>
              <a:cs typeface="Source Sans Pro"/>
              <a:sym typeface="Source Sans Pro"/>
            </a:endParaRPr>
          </a:p>
        </p:txBody>
      </p:sp>
      <p:pic>
        <p:nvPicPr>
          <p:cNvPr descr="Headings are section, element, formats now, and UDL alternative" id="184" name="Google Shape;184;g13c50f6379e_1_53" title="screenshot of excel chart"/>
          <p:cNvPicPr preferRelativeResize="0"/>
          <p:nvPr/>
        </p:nvPicPr>
        <p:blipFill rotWithShape="1">
          <a:blip r:embed="rId3">
            <a:alphaModFix/>
          </a:blip>
          <a:srcRect b="0" l="0" r="0" t="0"/>
          <a:stretch/>
        </p:blipFill>
        <p:spPr>
          <a:xfrm>
            <a:off x="1724025" y="1576388"/>
            <a:ext cx="5800725" cy="1990725"/>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3c50f6379e_1_59"/>
          <p:cNvSpPr txBox="1"/>
          <p:nvPr>
            <p:ph type="title"/>
          </p:nvPr>
        </p:nvSpPr>
        <p:spPr>
          <a:xfrm>
            <a:off x="252875" y="175200"/>
            <a:ext cx="8520600" cy="62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sz="3650">
                <a:latin typeface="Arial"/>
                <a:ea typeface="Arial"/>
                <a:cs typeface="Arial"/>
                <a:sym typeface="Arial"/>
              </a:rPr>
              <a:t>Different Modalities</a:t>
            </a:r>
            <a:endParaRPr sz="3650">
              <a:latin typeface="Arial"/>
              <a:ea typeface="Arial"/>
              <a:cs typeface="Arial"/>
              <a:sym typeface="Arial"/>
            </a:endParaRPr>
          </a:p>
        </p:txBody>
      </p:sp>
      <p:sp>
        <p:nvSpPr>
          <p:cNvPr id="190" name="Google Shape;190;g13c50f6379e_1_59"/>
          <p:cNvSpPr txBox="1"/>
          <p:nvPr>
            <p:ph idx="1" type="body"/>
          </p:nvPr>
        </p:nvSpPr>
        <p:spPr>
          <a:xfrm>
            <a:off x="205500" y="986200"/>
            <a:ext cx="4895100" cy="3416400"/>
          </a:xfrm>
          <a:prstGeom prst="rect">
            <a:avLst/>
          </a:prstGeom>
          <a:noFill/>
          <a:ln>
            <a:noFill/>
          </a:ln>
        </p:spPr>
        <p:txBody>
          <a:bodyPr anchorCtr="0" anchor="t" bIns="45700" lIns="91425" spcFirstLastPara="1" rIns="91425" wrap="square" tIns="45700">
            <a:noAutofit/>
          </a:bodyPr>
          <a:lstStyle/>
          <a:p>
            <a:pPr indent="-336550" lvl="0" marL="457200" rtl="0" algn="l">
              <a:lnSpc>
                <a:spcPct val="100000"/>
              </a:lnSpc>
              <a:spcBef>
                <a:spcPts val="640"/>
              </a:spcBef>
              <a:spcAft>
                <a:spcPts val="0"/>
              </a:spcAft>
              <a:buSzPts val="1700"/>
              <a:buChar char="•"/>
            </a:pPr>
            <a:r>
              <a:rPr lang="en-US" sz="1700"/>
              <a:t>Core element of multiple means of representation: presenting information in different ways!</a:t>
            </a:r>
            <a:endParaRPr sz="1700"/>
          </a:p>
          <a:p>
            <a:pPr indent="-336550" lvl="0" marL="457200" rtl="0" algn="l">
              <a:lnSpc>
                <a:spcPct val="100000"/>
              </a:lnSpc>
              <a:spcBef>
                <a:spcPts val="640"/>
              </a:spcBef>
              <a:spcAft>
                <a:spcPts val="0"/>
              </a:spcAft>
              <a:buSzPts val="1700"/>
              <a:buChar char="•"/>
            </a:pPr>
            <a:r>
              <a:rPr lang="en-US" sz="1700"/>
              <a:t>Text, video, audio, graphics, interactive activities, and more; there are many options (especially online)</a:t>
            </a:r>
            <a:endParaRPr sz="1700"/>
          </a:p>
          <a:p>
            <a:pPr indent="-336550" lvl="0" marL="457200" rtl="0" algn="l">
              <a:lnSpc>
                <a:spcPct val="100000"/>
              </a:lnSpc>
              <a:spcBef>
                <a:spcPts val="640"/>
              </a:spcBef>
              <a:spcAft>
                <a:spcPts val="0"/>
              </a:spcAft>
              <a:buSzPts val="1700"/>
              <a:buChar char="•"/>
            </a:pPr>
            <a:r>
              <a:rPr lang="en-US" sz="1700"/>
              <a:t>This presentation includes:</a:t>
            </a:r>
            <a:endParaRPr sz="1700"/>
          </a:p>
          <a:p>
            <a:pPr indent="-336550" lvl="1" marL="914400" rtl="0" algn="l">
              <a:lnSpc>
                <a:spcPct val="100000"/>
              </a:lnSpc>
              <a:spcBef>
                <a:spcPts val="560"/>
              </a:spcBef>
              <a:spcAft>
                <a:spcPts val="0"/>
              </a:spcAft>
              <a:buSzPts val="1700"/>
              <a:buChar char="–"/>
            </a:pPr>
            <a:r>
              <a:rPr lang="en-US" sz="1700"/>
              <a:t>Text</a:t>
            </a:r>
            <a:endParaRPr sz="1700"/>
          </a:p>
          <a:p>
            <a:pPr indent="-336550" lvl="1" marL="914400" rtl="0" algn="l">
              <a:lnSpc>
                <a:spcPct val="100000"/>
              </a:lnSpc>
              <a:spcBef>
                <a:spcPts val="560"/>
              </a:spcBef>
              <a:spcAft>
                <a:spcPts val="0"/>
              </a:spcAft>
              <a:buSzPts val="1700"/>
              <a:buChar char="–"/>
            </a:pPr>
            <a:r>
              <a:rPr lang="en-US" sz="1700"/>
              <a:t>Images</a:t>
            </a:r>
            <a:endParaRPr sz="1700"/>
          </a:p>
          <a:p>
            <a:pPr indent="-336550" lvl="1" marL="914400" rtl="0" algn="l">
              <a:lnSpc>
                <a:spcPct val="100000"/>
              </a:lnSpc>
              <a:spcBef>
                <a:spcPts val="560"/>
              </a:spcBef>
              <a:spcAft>
                <a:spcPts val="0"/>
              </a:spcAft>
              <a:buSzPts val="1700"/>
              <a:buChar char="–"/>
            </a:pPr>
            <a:r>
              <a:rPr lang="en-US" sz="1700"/>
              <a:t>Audio/video (live speakers)</a:t>
            </a:r>
            <a:endParaRPr sz="1700"/>
          </a:p>
          <a:p>
            <a:pPr indent="-336550" lvl="1" marL="914400" rtl="0" algn="l">
              <a:lnSpc>
                <a:spcPct val="100000"/>
              </a:lnSpc>
              <a:spcBef>
                <a:spcPts val="560"/>
              </a:spcBef>
              <a:spcAft>
                <a:spcPts val="0"/>
              </a:spcAft>
              <a:buSzPts val="1700"/>
              <a:buChar char="–"/>
            </a:pPr>
            <a:r>
              <a:rPr lang="en-US" sz="1700"/>
              <a:t>No recorded audio or video</a:t>
            </a:r>
            <a:endParaRPr sz="1700"/>
          </a:p>
          <a:p>
            <a:pPr indent="-336550" lvl="1" marL="914400" rtl="0" algn="l">
              <a:lnSpc>
                <a:spcPct val="100000"/>
              </a:lnSpc>
              <a:spcBef>
                <a:spcPts val="560"/>
              </a:spcBef>
              <a:spcAft>
                <a:spcPts val="0"/>
              </a:spcAft>
              <a:buSzPts val="1700"/>
              <a:buChar char="–"/>
            </a:pPr>
            <a:r>
              <a:rPr lang="en-US" sz="1700"/>
              <a:t>Interactive elements</a:t>
            </a:r>
            <a:endParaRPr sz="1700"/>
          </a:p>
        </p:txBody>
      </p:sp>
      <p:pic>
        <p:nvPicPr>
          <p:cNvPr id="191" name="Google Shape;191;g13c50f6379e_1_59" title="icons representing images, audio, print, and video"/>
          <p:cNvPicPr preferRelativeResize="0"/>
          <p:nvPr/>
        </p:nvPicPr>
        <p:blipFill rotWithShape="1">
          <a:blip r:embed="rId3">
            <a:alphaModFix/>
          </a:blip>
          <a:srcRect b="0" l="0" r="0" t="0"/>
          <a:stretch/>
        </p:blipFill>
        <p:spPr>
          <a:xfrm>
            <a:off x="5148000" y="577552"/>
            <a:ext cx="4233724" cy="4233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13c50f6379e_1_65"/>
          <p:cNvSpPr txBox="1"/>
          <p:nvPr>
            <p:ph type="title"/>
          </p:nvPr>
        </p:nvSpPr>
        <p:spPr>
          <a:xfrm>
            <a:off x="311700" y="445025"/>
            <a:ext cx="8520600" cy="62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sz="3650">
                <a:latin typeface="Arial"/>
                <a:ea typeface="Arial"/>
                <a:cs typeface="Arial"/>
                <a:sym typeface="Arial"/>
              </a:rPr>
              <a:t>Finding Different Modalities</a:t>
            </a:r>
            <a:endParaRPr sz="3650">
              <a:latin typeface="Arial"/>
              <a:ea typeface="Arial"/>
              <a:cs typeface="Arial"/>
              <a:sym typeface="Arial"/>
            </a:endParaRPr>
          </a:p>
        </p:txBody>
      </p:sp>
      <p:sp>
        <p:nvSpPr>
          <p:cNvPr id="197" name="Google Shape;197;g13c50f6379e_1_65"/>
          <p:cNvSpPr txBox="1"/>
          <p:nvPr>
            <p:ph idx="1" type="body"/>
          </p:nvPr>
        </p:nvSpPr>
        <p:spPr>
          <a:xfrm>
            <a:off x="311700" y="1244325"/>
            <a:ext cx="8520600" cy="341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640"/>
              </a:spcBef>
              <a:spcAft>
                <a:spcPts val="0"/>
              </a:spcAft>
              <a:buSzPts val="1018"/>
              <a:buNone/>
            </a:pPr>
            <a:r>
              <a:rPr lang="en-US" sz="1800"/>
              <a:t>Finding new resources in new modalities can feel overwhelming. Here are a few places to start!</a:t>
            </a:r>
            <a:endParaRPr sz="1800"/>
          </a:p>
          <a:p>
            <a:pPr indent="-342900" lvl="0" marL="457200" rtl="0" algn="l">
              <a:lnSpc>
                <a:spcPct val="90000"/>
              </a:lnSpc>
              <a:spcBef>
                <a:spcPts val="640"/>
              </a:spcBef>
              <a:spcAft>
                <a:spcPts val="0"/>
              </a:spcAft>
              <a:buSzPts val="1800"/>
              <a:buChar char="•"/>
            </a:pPr>
            <a:r>
              <a:rPr lang="en-US" sz="1800"/>
              <a:t>Crash Course on YouTube</a:t>
            </a:r>
            <a:endParaRPr sz="1800"/>
          </a:p>
          <a:p>
            <a:pPr indent="-342900" lvl="0" marL="457200" rtl="0" algn="l">
              <a:lnSpc>
                <a:spcPct val="90000"/>
              </a:lnSpc>
              <a:spcBef>
                <a:spcPts val="640"/>
              </a:spcBef>
              <a:spcAft>
                <a:spcPts val="0"/>
              </a:spcAft>
              <a:buSzPts val="1800"/>
              <a:buChar char="•"/>
            </a:pPr>
            <a:r>
              <a:rPr lang="en-US" sz="1800"/>
              <a:t>TED or TEDx Talks</a:t>
            </a:r>
            <a:endParaRPr sz="1800"/>
          </a:p>
          <a:p>
            <a:pPr indent="-342900" lvl="0" marL="457200" rtl="0" algn="l">
              <a:lnSpc>
                <a:spcPct val="90000"/>
              </a:lnSpc>
              <a:spcBef>
                <a:spcPts val="640"/>
              </a:spcBef>
              <a:spcAft>
                <a:spcPts val="0"/>
              </a:spcAft>
              <a:buSzPts val="1800"/>
              <a:buChar char="•"/>
            </a:pPr>
            <a:r>
              <a:rPr lang="en-US" sz="1800"/>
              <a:t>OER Libraries</a:t>
            </a:r>
            <a:endParaRPr sz="1800"/>
          </a:p>
          <a:p>
            <a:pPr indent="-342900" lvl="0" marL="457200" rtl="0" algn="l">
              <a:lnSpc>
                <a:spcPct val="90000"/>
              </a:lnSpc>
              <a:spcBef>
                <a:spcPts val="640"/>
              </a:spcBef>
              <a:spcAft>
                <a:spcPts val="0"/>
              </a:spcAft>
              <a:buSzPts val="1800"/>
              <a:buChar char="•"/>
            </a:pPr>
            <a:r>
              <a:rPr lang="en-US" sz="1800"/>
              <a:t>Industry Blogs</a:t>
            </a:r>
            <a:endParaRPr sz="1800"/>
          </a:p>
          <a:p>
            <a:pPr indent="-342900" lvl="0" marL="457200" rtl="0" algn="l">
              <a:lnSpc>
                <a:spcPct val="90000"/>
              </a:lnSpc>
              <a:spcBef>
                <a:spcPts val="640"/>
              </a:spcBef>
              <a:spcAft>
                <a:spcPts val="0"/>
              </a:spcAft>
              <a:buSzPts val="1800"/>
              <a:buChar char="•"/>
            </a:pPr>
            <a:r>
              <a:rPr lang="en-US" sz="1800"/>
              <a:t>NPR Podcasts</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13c50f6379e_1_70"/>
          <p:cNvSpPr txBox="1"/>
          <p:nvPr>
            <p:ph type="title"/>
          </p:nvPr>
        </p:nvSpPr>
        <p:spPr>
          <a:xfrm>
            <a:off x="311700" y="445025"/>
            <a:ext cx="8520600" cy="62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sz="3650"/>
              <a:t>Consider Your Sources</a:t>
            </a:r>
            <a:endParaRPr sz="3650"/>
          </a:p>
        </p:txBody>
      </p:sp>
      <p:sp>
        <p:nvSpPr>
          <p:cNvPr id="203" name="Google Shape;203;g13c50f6379e_1_70"/>
          <p:cNvSpPr txBox="1"/>
          <p:nvPr>
            <p:ph idx="1" type="body"/>
          </p:nvPr>
        </p:nvSpPr>
        <p:spPr>
          <a:xfrm>
            <a:off x="311700" y="1326975"/>
            <a:ext cx="8520600" cy="34164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640"/>
              </a:spcBef>
              <a:spcAft>
                <a:spcPts val="0"/>
              </a:spcAft>
              <a:buClr>
                <a:srgbClr val="000000"/>
              </a:buClr>
              <a:buSzPts val="1800"/>
              <a:buChar char="•"/>
            </a:pPr>
            <a:r>
              <a:rPr lang="en-US" sz="1800">
                <a:solidFill>
                  <a:srgbClr val="000000"/>
                </a:solidFill>
              </a:rPr>
              <a:t>How old is your source? Is something more recent or relevant available?</a:t>
            </a:r>
            <a:endParaRPr sz="1800">
              <a:solidFill>
                <a:srgbClr val="000000"/>
              </a:solidFill>
            </a:endParaRPr>
          </a:p>
          <a:p>
            <a:pPr indent="-342900" lvl="1" marL="914400" rtl="0" algn="l">
              <a:lnSpc>
                <a:spcPct val="100000"/>
              </a:lnSpc>
              <a:spcBef>
                <a:spcPts val="560"/>
              </a:spcBef>
              <a:spcAft>
                <a:spcPts val="0"/>
              </a:spcAft>
              <a:buClr>
                <a:srgbClr val="000000"/>
              </a:buClr>
              <a:buSzPts val="1800"/>
              <a:buChar char="–"/>
            </a:pPr>
            <a:r>
              <a:rPr lang="en-US" sz="1800">
                <a:solidFill>
                  <a:srgbClr val="000000"/>
                </a:solidFill>
              </a:rPr>
              <a:t>If you’re keeping an older resource, provide context for why this is the best one.</a:t>
            </a:r>
            <a:endParaRPr sz="1800">
              <a:solidFill>
                <a:srgbClr val="000000"/>
              </a:solidFill>
            </a:endParaRPr>
          </a:p>
          <a:p>
            <a:pPr indent="-342900" lvl="0" marL="457200" rtl="0" algn="l">
              <a:lnSpc>
                <a:spcPct val="100000"/>
              </a:lnSpc>
              <a:spcBef>
                <a:spcPts val="640"/>
              </a:spcBef>
              <a:spcAft>
                <a:spcPts val="0"/>
              </a:spcAft>
              <a:buClr>
                <a:srgbClr val="000000"/>
              </a:buClr>
              <a:buSzPts val="1800"/>
              <a:buChar char="•"/>
            </a:pPr>
            <a:r>
              <a:rPr lang="en-US" sz="1800">
                <a:solidFill>
                  <a:srgbClr val="000000"/>
                </a:solidFill>
              </a:rPr>
              <a:t>Who is (and isn’t?) represented among the creators of your resources?</a:t>
            </a:r>
            <a:endParaRPr sz="1800">
              <a:solidFill>
                <a:srgbClr val="000000"/>
              </a:solidFill>
            </a:endParaRPr>
          </a:p>
          <a:p>
            <a:pPr indent="-342900" lvl="1" marL="914400" rtl="0" algn="l">
              <a:lnSpc>
                <a:spcPct val="100000"/>
              </a:lnSpc>
              <a:spcBef>
                <a:spcPts val="560"/>
              </a:spcBef>
              <a:spcAft>
                <a:spcPts val="0"/>
              </a:spcAft>
              <a:buClr>
                <a:srgbClr val="000000"/>
              </a:buClr>
              <a:buSzPts val="1800"/>
              <a:buChar char="–"/>
            </a:pPr>
            <a:r>
              <a:rPr lang="en-US" sz="1800">
                <a:solidFill>
                  <a:srgbClr val="000000"/>
                </a:solidFill>
              </a:rPr>
              <a:t>Are all your authors or video presenters white, men, or white men?</a:t>
            </a:r>
            <a:endParaRPr sz="1800">
              <a:solidFill>
                <a:srgbClr val="000000"/>
              </a:solidFill>
            </a:endParaRPr>
          </a:p>
          <a:p>
            <a:pPr indent="-342900" lvl="1" marL="914400" rtl="0" algn="l">
              <a:lnSpc>
                <a:spcPct val="100000"/>
              </a:lnSpc>
              <a:spcBef>
                <a:spcPts val="560"/>
              </a:spcBef>
              <a:spcAft>
                <a:spcPts val="0"/>
              </a:spcAft>
              <a:buClr>
                <a:srgbClr val="000000"/>
              </a:buClr>
              <a:buSzPts val="1800"/>
              <a:buChar char="–"/>
            </a:pPr>
            <a:r>
              <a:rPr lang="en-US" sz="1800">
                <a:solidFill>
                  <a:srgbClr val="000000"/>
                </a:solidFill>
              </a:rPr>
              <a:t>What does the makeup of your creators tell your students about who is included in the field?</a:t>
            </a:r>
            <a:endParaRPr sz="1800">
              <a:solidFill>
                <a:srgbClr val="000000"/>
              </a:solidFill>
            </a:endParaRPr>
          </a:p>
          <a:p>
            <a:pPr indent="-342900" lvl="1" marL="914400" rtl="0" algn="l">
              <a:lnSpc>
                <a:spcPct val="100000"/>
              </a:lnSpc>
              <a:spcBef>
                <a:spcPts val="560"/>
              </a:spcBef>
              <a:spcAft>
                <a:spcPts val="0"/>
              </a:spcAft>
              <a:buClr>
                <a:srgbClr val="000000"/>
              </a:buClr>
              <a:buSzPts val="1800"/>
              <a:buChar char="–"/>
            </a:pPr>
            <a:r>
              <a:rPr lang="en-US" sz="1800">
                <a:solidFill>
                  <a:srgbClr val="000000"/>
                </a:solidFill>
              </a:rPr>
              <a:t>Can you find resources from a more diverse spread of creators?</a:t>
            </a:r>
            <a:endParaRPr sz="18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13c50f6379e_1_75"/>
          <p:cNvSpPr txBox="1"/>
          <p:nvPr>
            <p:ph type="title"/>
          </p:nvPr>
        </p:nvSpPr>
        <p:spPr>
          <a:xfrm>
            <a:off x="311700" y="445025"/>
            <a:ext cx="8520600" cy="62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sz="3650">
                <a:latin typeface="Arial"/>
                <a:ea typeface="Arial"/>
                <a:cs typeface="Arial"/>
                <a:sym typeface="Arial"/>
              </a:rPr>
              <a:t>Before Class </a:t>
            </a:r>
            <a:endParaRPr sz="3650">
              <a:latin typeface="Arial"/>
              <a:ea typeface="Arial"/>
              <a:cs typeface="Arial"/>
              <a:sym typeface="Arial"/>
            </a:endParaRPr>
          </a:p>
        </p:txBody>
      </p:sp>
      <p:sp>
        <p:nvSpPr>
          <p:cNvPr id="209" name="Google Shape;209;g13c50f6379e_1_75"/>
          <p:cNvSpPr txBox="1"/>
          <p:nvPr>
            <p:ph idx="1" type="body"/>
          </p:nvPr>
        </p:nvSpPr>
        <p:spPr>
          <a:xfrm>
            <a:off x="311700" y="1152475"/>
            <a:ext cx="4451400" cy="34164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640"/>
              </a:spcBef>
              <a:spcAft>
                <a:spcPts val="0"/>
              </a:spcAft>
              <a:buClr>
                <a:srgbClr val="342F2E"/>
              </a:buClr>
              <a:buSzPts val="1800"/>
              <a:buFont typeface="Arial"/>
              <a:buChar char="•"/>
            </a:pPr>
            <a:r>
              <a:rPr lang="en-US" sz="1800">
                <a:solidFill>
                  <a:srgbClr val="342F2E"/>
                </a:solidFill>
              </a:rPr>
              <a:t>Make required course information available to students in a timely manner</a:t>
            </a:r>
            <a:endParaRPr sz="1800">
              <a:solidFill>
                <a:srgbClr val="342F2E"/>
              </a:solidFill>
              <a:latin typeface="Arial"/>
              <a:ea typeface="Arial"/>
              <a:cs typeface="Arial"/>
              <a:sym typeface="Arial"/>
            </a:endParaRPr>
          </a:p>
          <a:p>
            <a:pPr indent="-342900" lvl="0" marL="457200" rtl="0" algn="l">
              <a:lnSpc>
                <a:spcPct val="100000"/>
              </a:lnSpc>
              <a:spcBef>
                <a:spcPts val="640"/>
              </a:spcBef>
              <a:spcAft>
                <a:spcPts val="0"/>
              </a:spcAft>
              <a:buClr>
                <a:srgbClr val="342F2E"/>
              </a:buClr>
              <a:buSzPts val="1800"/>
              <a:buFont typeface="Arial"/>
              <a:buChar char="•"/>
            </a:pPr>
            <a:r>
              <a:rPr lang="en-US" sz="1800">
                <a:solidFill>
                  <a:srgbClr val="342F2E"/>
                </a:solidFill>
                <a:latin typeface="Arial"/>
                <a:ea typeface="Arial"/>
                <a:cs typeface="Arial"/>
                <a:sym typeface="Arial"/>
              </a:rPr>
              <a:t>Put any physical textbooks on Course Reserve at the library</a:t>
            </a:r>
            <a:endParaRPr sz="1800">
              <a:solidFill>
                <a:srgbClr val="342F2E"/>
              </a:solidFill>
              <a:latin typeface="Arial"/>
              <a:ea typeface="Arial"/>
              <a:cs typeface="Arial"/>
              <a:sym typeface="Arial"/>
            </a:endParaRPr>
          </a:p>
          <a:p>
            <a:pPr indent="-342900" lvl="0" marL="457200" rtl="0" algn="l">
              <a:lnSpc>
                <a:spcPct val="100000"/>
              </a:lnSpc>
              <a:spcBef>
                <a:spcPts val="640"/>
              </a:spcBef>
              <a:spcAft>
                <a:spcPts val="0"/>
              </a:spcAft>
              <a:buClr>
                <a:srgbClr val="342F2E"/>
              </a:buClr>
              <a:buSzPts val="1800"/>
              <a:buFont typeface="Arial"/>
              <a:buChar char="•"/>
            </a:pPr>
            <a:r>
              <a:rPr lang="en-US" sz="1800">
                <a:solidFill>
                  <a:srgbClr val="342F2E"/>
                </a:solidFill>
                <a:latin typeface="Arial"/>
                <a:ea typeface="Arial"/>
                <a:cs typeface="Arial"/>
                <a:sym typeface="Arial"/>
              </a:rPr>
              <a:t>Post lesson goals</a:t>
            </a:r>
            <a:endParaRPr sz="1800">
              <a:solidFill>
                <a:srgbClr val="342F2E"/>
              </a:solidFill>
              <a:latin typeface="Arial"/>
              <a:ea typeface="Arial"/>
              <a:cs typeface="Arial"/>
              <a:sym typeface="Arial"/>
            </a:endParaRPr>
          </a:p>
          <a:p>
            <a:pPr indent="-342900" lvl="0" marL="457200" rtl="0" algn="l">
              <a:lnSpc>
                <a:spcPct val="100000"/>
              </a:lnSpc>
              <a:spcBef>
                <a:spcPts val="640"/>
              </a:spcBef>
              <a:spcAft>
                <a:spcPts val="0"/>
              </a:spcAft>
              <a:buClr>
                <a:srgbClr val="342F2E"/>
              </a:buClr>
              <a:buSzPts val="1800"/>
              <a:buFont typeface="Arial"/>
              <a:buChar char="•"/>
            </a:pPr>
            <a:r>
              <a:rPr lang="en-US" sz="1800">
                <a:solidFill>
                  <a:srgbClr val="342F2E"/>
                </a:solidFill>
                <a:latin typeface="Arial"/>
                <a:ea typeface="Arial"/>
                <a:cs typeface="Arial"/>
                <a:sym typeface="Arial"/>
              </a:rPr>
              <a:t>Post presentation slides (plus notes) </a:t>
            </a:r>
            <a:endParaRPr sz="1800">
              <a:solidFill>
                <a:srgbClr val="342F2E"/>
              </a:solidFill>
              <a:latin typeface="Arial"/>
              <a:ea typeface="Arial"/>
              <a:cs typeface="Arial"/>
              <a:sym typeface="Arial"/>
            </a:endParaRPr>
          </a:p>
          <a:p>
            <a:pPr indent="-342900" lvl="0" marL="457200" rtl="0" algn="l">
              <a:lnSpc>
                <a:spcPct val="100000"/>
              </a:lnSpc>
              <a:spcBef>
                <a:spcPts val="640"/>
              </a:spcBef>
              <a:spcAft>
                <a:spcPts val="0"/>
              </a:spcAft>
              <a:buClr>
                <a:srgbClr val="342F2E"/>
              </a:buClr>
              <a:buSzPts val="1800"/>
              <a:buFont typeface="Arial"/>
              <a:buChar char="•"/>
            </a:pPr>
            <a:r>
              <a:rPr lang="en-US" sz="1800">
                <a:solidFill>
                  <a:srgbClr val="342F2E"/>
                </a:solidFill>
                <a:latin typeface="Arial"/>
                <a:ea typeface="Arial"/>
                <a:cs typeface="Arial"/>
                <a:sym typeface="Arial"/>
              </a:rPr>
              <a:t>Check materials to ensure accessibility</a:t>
            </a:r>
            <a:endParaRPr sz="1800">
              <a:solidFill>
                <a:srgbClr val="342F2E"/>
              </a:solidFill>
              <a:latin typeface="Arial"/>
              <a:ea typeface="Arial"/>
              <a:cs typeface="Arial"/>
              <a:sym typeface="Arial"/>
            </a:endParaRPr>
          </a:p>
          <a:p>
            <a:pPr indent="-342900" lvl="1" marL="914400" rtl="0" algn="l">
              <a:lnSpc>
                <a:spcPct val="100000"/>
              </a:lnSpc>
              <a:spcBef>
                <a:spcPts val="560"/>
              </a:spcBef>
              <a:spcAft>
                <a:spcPts val="0"/>
              </a:spcAft>
              <a:buClr>
                <a:srgbClr val="342F2E"/>
              </a:buClr>
              <a:buSzPts val="1800"/>
              <a:buFont typeface="Arial"/>
              <a:buChar char="–"/>
            </a:pPr>
            <a:r>
              <a:rPr lang="en-US" sz="1800">
                <a:solidFill>
                  <a:srgbClr val="342F2E"/>
                </a:solidFill>
                <a:latin typeface="Arial"/>
                <a:ea typeface="Arial"/>
                <a:cs typeface="Arial"/>
                <a:sym typeface="Arial"/>
              </a:rPr>
              <a:t>alt tags, structured text, closed captioning</a:t>
            </a:r>
            <a:endParaRPr sz="1800">
              <a:solidFill>
                <a:srgbClr val="342F2E"/>
              </a:solidFill>
              <a:latin typeface="Arial"/>
              <a:ea typeface="Arial"/>
              <a:cs typeface="Arial"/>
              <a:sym typeface="Arial"/>
            </a:endParaRPr>
          </a:p>
        </p:txBody>
      </p:sp>
      <p:pic>
        <p:nvPicPr>
          <p:cNvPr id="210" name="Google Shape;210;g13c50f6379e_1_75" title="books on reserve"/>
          <p:cNvPicPr preferRelativeResize="0"/>
          <p:nvPr/>
        </p:nvPicPr>
        <p:blipFill rotWithShape="1">
          <a:blip r:embed="rId3">
            <a:alphaModFix/>
          </a:blip>
          <a:srcRect b="0" l="0" r="0" t="0"/>
          <a:stretch/>
        </p:blipFill>
        <p:spPr>
          <a:xfrm>
            <a:off x="4834875" y="1370775"/>
            <a:ext cx="3822300" cy="2547578"/>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g13c50f6379e_1_81"/>
          <p:cNvPicPr preferRelativeResize="0"/>
          <p:nvPr/>
        </p:nvPicPr>
        <p:blipFill rotWithShape="1">
          <a:blip r:embed="rId3">
            <a:alphaModFix/>
          </a:blip>
          <a:srcRect b="0" l="0" r="0" t="0"/>
          <a:stretch/>
        </p:blipFill>
        <p:spPr>
          <a:xfrm>
            <a:off x="1084225" y="3453975"/>
            <a:ext cx="2457450" cy="609600"/>
          </a:xfrm>
          <a:prstGeom prst="rect">
            <a:avLst/>
          </a:prstGeom>
          <a:noFill/>
          <a:ln>
            <a:noFill/>
          </a:ln>
        </p:spPr>
      </p:pic>
      <p:pic>
        <p:nvPicPr>
          <p:cNvPr id="216" name="Google Shape;216;g13c50f6379e_1_81" title="screenshot of Panopto filmed video"/>
          <p:cNvPicPr preferRelativeResize="0"/>
          <p:nvPr/>
        </p:nvPicPr>
        <p:blipFill rotWithShape="1">
          <a:blip r:embed="rId4">
            <a:alphaModFix/>
          </a:blip>
          <a:srcRect b="0" l="0" r="0" t="0"/>
          <a:stretch/>
        </p:blipFill>
        <p:spPr>
          <a:xfrm>
            <a:off x="200200" y="1001850"/>
            <a:ext cx="4002593" cy="2273700"/>
          </a:xfrm>
          <a:prstGeom prst="rect">
            <a:avLst/>
          </a:prstGeom>
          <a:noFill/>
          <a:ln>
            <a:noFill/>
          </a:ln>
          <a:effectLst>
            <a:outerShdw blurRad="57150" rotWithShape="0" algn="bl" dir="5400000" dist="19050">
              <a:srgbClr val="000000">
                <a:alpha val="49803"/>
              </a:srgbClr>
            </a:outerShdw>
          </a:effectLst>
        </p:spPr>
      </p:pic>
      <p:pic>
        <p:nvPicPr>
          <p:cNvPr id="217" name="Google Shape;217;g13c50f6379e_1_81" title="screenshot of Lightboard filmed video"/>
          <p:cNvPicPr preferRelativeResize="0"/>
          <p:nvPr/>
        </p:nvPicPr>
        <p:blipFill rotWithShape="1">
          <a:blip r:embed="rId5">
            <a:alphaModFix/>
          </a:blip>
          <a:srcRect b="0" l="0" r="0" t="0"/>
          <a:stretch/>
        </p:blipFill>
        <p:spPr>
          <a:xfrm>
            <a:off x="4752575" y="1009974"/>
            <a:ext cx="4031200" cy="2273691"/>
          </a:xfrm>
          <a:prstGeom prst="rect">
            <a:avLst/>
          </a:prstGeom>
          <a:noFill/>
          <a:ln>
            <a:noFill/>
          </a:ln>
          <a:effectLst>
            <a:outerShdw blurRad="57150" rotWithShape="0" algn="bl" dir="5400000" dist="19050">
              <a:srgbClr val="000000">
                <a:alpha val="49800"/>
              </a:srgbClr>
            </a:outerShdw>
          </a:effectLst>
        </p:spPr>
      </p:pic>
      <p:sp>
        <p:nvSpPr>
          <p:cNvPr id="218" name="Google Shape;218;g13c50f6379e_1_81"/>
          <p:cNvSpPr txBox="1"/>
          <p:nvPr/>
        </p:nvSpPr>
        <p:spPr>
          <a:xfrm>
            <a:off x="401550" y="4147225"/>
            <a:ext cx="39393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Digital Learning’s </a:t>
            </a:r>
            <a:r>
              <a:rPr b="0" i="0" lang="en-US" sz="1400" u="sng" cap="none" strike="noStrike">
                <a:solidFill>
                  <a:schemeClr val="hlink"/>
                </a:solidFill>
                <a:latin typeface="Arial"/>
                <a:ea typeface="Arial"/>
                <a:cs typeface="Arial"/>
                <a:sym typeface="Arial"/>
                <a:hlinkClick r:id="rId6"/>
              </a:rPr>
              <a:t>Panopto Information Page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Source Sans Pro"/>
              <a:ea typeface="Source Sans Pro"/>
              <a:cs typeface="Source Sans Pro"/>
              <a:sym typeface="Source Sans Pro"/>
            </a:endParaRPr>
          </a:p>
        </p:txBody>
      </p:sp>
      <p:pic>
        <p:nvPicPr>
          <p:cNvPr id="219" name="Google Shape;219;g13c50f6379e_1_81"/>
          <p:cNvPicPr preferRelativeResize="0"/>
          <p:nvPr/>
        </p:nvPicPr>
        <p:blipFill rotWithShape="1">
          <a:blip r:embed="rId7">
            <a:alphaModFix/>
          </a:blip>
          <a:srcRect b="0" l="0" r="0" t="0"/>
          <a:stretch/>
        </p:blipFill>
        <p:spPr>
          <a:xfrm>
            <a:off x="5056481" y="3579497"/>
            <a:ext cx="3423381" cy="436875"/>
          </a:xfrm>
          <a:prstGeom prst="rect">
            <a:avLst/>
          </a:prstGeom>
          <a:noFill/>
          <a:ln>
            <a:noFill/>
          </a:ln>
          <a:effectLst>
            <a:outerShdw blurRad="57150" rotWithShape="0" algn="bl" dir="5400000" dist="19050">
              <a:srgbClr val="000000">
                <a:alpha val="49800"/>
              </a:srgbClr>
            </a:outerShdw>
          </a:effectLst>
        </p:spPr>
      </p:pic>
      <p:sp>
        <p:nvSpPr>
          <p:cNvPr id="220" name="Google Shape;220;g13c50f6379e_1_81"/>
          <p:cNvSpPr txBox="1"/>
          <p:nvPr/>
        </p:nvSpPr>
        <p:spPr>
          <a:xfrm>
            <a:off x="5079613" y="4147225"/>
            <a:ext cx="337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2"/>
              </a:buClr>
              <a:buSzPts val="1100"/>
              <a:buFont typeface="Arial"/>
              <a:buNone/>
            </a:pPr>
            <a:r>
              <a:rPr b="0" i="0" lang="en-US" sz="1400" u="sng" cap="none" strike="noStrike">
                <a:solidFill>
                  <a:srgbClr val="0000FF"/>
                </a:solidFill>
                <a:latin typeface="Arial"/>
                <a:ea typeface="Arial"/>
                <a:cs typeface="Arial"/>
                <a:sym typeface="Arial"/>
                <a:hlinkClick r:id="rId8">
                  <a:extLst>
                    <a:ext uri="{A12FA001-AC4F-418D-AE19-62706E023703}">
                      <ahyp:hlinkClr val="tx"/>
                    </a:ext>
                  </a:extLst>
                </a:hlinkClick>
              </a:rPr>
              <a:t>Video Production Studio</a:t>
            </a:r>
            <a:r>
              <a:rPr b="0" i="0" lang="en-US" sz="1400" u="none" cap="none" strike="noStrike">
                <a:solidFill>
                  <a:schemeClr val="dk2"/>
                </a:solidFill>
                <a:latin typeface="Arial"/>
                <a:ea typeface="Arial"/>
                <a:cs typeface="Arial"/>
                <a:sym typeface="Arial"/>
              </a:rPr>
              <a:t> (Mudd Library)</a:t>
            </a:r>
            <a:endParaRPr b="0" i="0" sz="1400" u="none" cap="none" strike="noStrike">
              <a:solidFill>
                <a:srgbClr val="000000"/>
              </a:solidFill>
              <a:latin typeface="Arial"/>
              <a:ea typeface="Arial"/>
              <a:cs typeface="Arial"/>
              <a:sym typeface="Arial"/>
            </a:endParaRPr>
          </a:p>
        </p:txBody>
      </p:sp>
      <p:sp>
        <p:nvSpPr>
          <p:cNvPr id="221" name="Google Shape;221;g13c50f6379e_1_81"/>
          <p:cNvSpPr txBox="1"/>
          <p:nvPr/>
        </p:nvSpPr>
        <p:spPr>
          <a:xfrm>
            <a:off x="2999850" y="77025"/>
            <a:ext cx="3144300" cy="7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50"/>
              <a:buFont typeface="Arial"/>
              <a:buNone/>
            </a:pPr>
            <a:r>
              <a:rPr b="0" i="0" lang="en-US" sz="3650" u="none" cap="none" strike="noStrike">
                <a:solidFill>
                  <a:srgbClr val="000000"/>
                </a:solidFill>
                <a:latin typeface="Arial"/>
                <a:ea typeface="Arial"/>
                <a:cs typeface="Arial"/>
                <a:sym typeface="Arial"/>
              </a:rPr>
              <a:t>During Class</a:t>
            </a:r>
            <a:endParaRPr b="0" i="0" sz="365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13c50f6379e_1_91"/>
          <p:cNvSpPr txBox="1"/>
          <p:nvPr>
            <p:ph type="title"/>
          </p:nvPr>
        </p:nvSpPr>
        <p:spPr>
          <a:xfrm>
            <a:off x="164750" y="263850"/>
            <a:ext cx="8520600" cy="62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sz="3650">
                <a:latin typeface="Arial"/>
                <a:ea typeface="Arial"/>
                <a:cs typeface="Arial"/>
                <a:sym typeface="Arial"/>
              </a:rPr>
              <a:t>During class</a:t>
            </a:r>
            <a:endParaRPr sz="3650">
              <a:latin typeface="Arial"/>
              <a:ea typeface="Arial"/>
              <a:cs typeface="Arial"/>
              <a:sym typeface="Arial"/>
            </a:endParaRPr>
          </a:p>
        </p:txBody>
      </p:sp>
      <p:sp>
        <p:nvSpPr>
          <p:cNvPr id="227" name="Google Shape;227;g13c50f6379e_1_91"/>
          <p:cNvSpPr txBox="1"/>
          <p:nvPr>
            <p:ph idx="1" type="body"/>
          </p:nvPr>
        </p:nvSpPr>
        <p:spPr>
          <a:xfrm>
            <a:off x="259725" y="1326975"/>
            <a:ext cx="4479900" cy="2476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640"/>
              </a:spcBef>
              <a:spcAft>
                <a:spcPts val="0"/>
              </a:spcAft>
              <a:buSzPts val="1800"/>
              <a:buFont typeface="Arial"/>
              <a:buChar char="•"/>
            </a:pPr>
            <a:r>
              <a:rPr lang="en-US" sz="1800">
                <a:latin typeface="Arial"/>
                <a:ea typeface="Arial"/>
                <a:cs typeface="Arial"/>
                <a:sym typeface="Arial"/>
              </a:rPr>
              <a:t>Offer visual imagery or mnemonic devices when explaining concepts</a:t>
            </a:r>
            <a:endParaRPr sz="1800">
              <a:latin typeface="Arial"/>
              <a:ea typeface="Arial"/>
              <a:cs typeface="Arial"/>
              <a:sym typeface="Arial"/>
            </a:endParaRPr>
          </a:p>
          <a:p>
            <a:pPr indent="-342900" lvl="0" marL="457200" rtl="0" algn="l">
              <a:lnSpc>
                <a:spcPct val="100000"/>
              </a:lnSpc>
              <a:spcBef>
                <a:spcPts val="640"/>
              </a:spcBef>
              <a:spcAft>
                <a:spcPts val="0"/>
              </a:spcAft>
              <a:buSzPts val="1800"/>
              <a:buFont typeface="Arial"/>
              <a:buChar char="•"/>
            </a:pPr>
            <a:r>
              <a:rPr lang="en-US" sz="1800">
                <a:latin typeface="Arial"/>
                <a:ea typeface="Arial"/>
                <a:cs typeface="Arial"/>
                <a:sym typeface="Arial"/>
              </a:rPr>
              <a:t>Embed new ideas in familiar contexts; draw on art, music, popular culture</a:t>
            </a:r>
            <a:endParaRPr sz="1800">
              <a:latin typeface="Arial"/>
              <a:ea typeface="Arial"/>
              <a:cs typeface="Arial"/>
              <a:sym typeface="Arial"/>
            </a:endParaRPr>
          </a:p>
          <a:p>
            <a:pPr indent="-342900" lvl="0" marL="457200" rtl="0" algn="l">
              <a:lnSpc>
                <a:spcPct val="100000"/>
              </a:lnSpc>
              <a:spcBef>
                <a:spcPts val="640"/>
              </a:spcBef>
              <a:spcAft>
                <a:spcPts val="0"/>
              </a:spcAft>
              <a:buSzPts val="1800"/>
              <a:buFont typeface="Arial"/>
              <a:buChar char="•"/>
            </a:pPr>
            <a:r>
              <a:rPr lang="en-US" sz="1800">
                <a:latin typeface="Arial"/>
                <a:ea typeface="Arial"/>
                <a:cs typeface="Arial"/>
                <a:sym typeface="Arial"/>
              </a:rPr>
              <a:t>Google doc for crowdsourced notes</a:t>
            </a:r>
            <a:endParaRPr sz="1800">
              <a:latin typeface="Arial"/>
              <a:ea typeface="Arial"/>
              <a:cs typeface="Arial"/>
              <a:sym typeface="Arial"/>
            </a:endParaRPr>
          </a:p>
          <a:p>
            <a:pPr indent="0" lvl="0" marL="457200" rtl="0" algn="l">
              <a:lnSpc>
                <a:spcPct val="100000"/>
              </a:lnSpc>
              <a:spcBef>
                <a:spcPts val="640"/>
              </a:spcBef>
              <a:spcAft>
                <a:spcPts val="0"/>
              </a:spcAft>
              <a:buSzPts val="3200"/>
              <a:buNone/>
            </a:pPr>
            <a:r>
              <a:t/>
            </a:r>
            <a:endParaRPr>
              <a:solidFill>
                <a:schemeClr val="dk2"/>
              </a:solidFill>
            </a:endParaRPr>
          </a:p>
        </p:txBody>
      </p:sp>
      <p:sp>
        <p:nvSpPr>
          <p:cNvPr id="228" name="Google Shape;228;g13c50f6379e_1_91"/>
          <p:cNvSpPr txBox="1"/>
          <p:nvPr/>
        </p:nvSpPr>
        <p:spPr>
          <a:xfrm>
            <a:off x="1530375" y="4135225"/>
            <a:ext cx="6259500" cy="954300"/>
          </a:xfrm>
          <a:prstGeom prst="rect">
            <a:avLst/>
          </a:prstGeom>
          <a:noFill/>
          <a:ln>
            <a:noFill/>
          </a:ln>
        </p:spPr>
        <p:txBody>
          <a:bodyPr anchorCtr="0" anchor="t" bIns="91425" lIns="91425" spcFirstLastPara="1" rIns="91425" wrap="square" tIns="91425">
            <a:spAutoFit/>
          </a:bodyPr>
          <a:lstStyle/>
          <a:p>
            <a:pPr indent="-279400" lvl="0" marL="279400" marR="0" rtl="0" algn="l">
              <a:lnSpc>
                <a:spcPct val="200000"/>
              </a:lnSpc>
              <a:spcBef>
                <a:spcPts val="0"/>
              </a:spcBef>
              <a:spcAft>
                <a:spcPts val="0"/>
              </a:spcAft>
              <a:buClr>
                <a:schemeClr val="dk2"/>
              </a:buClr>
              <a:buSzPts val="1100"/>
              <a:buFont typeface="Arial"/>
              <a:buNone/>
            </a:pPr>
            <a:r>
              <a:rPr b="0" i="1" lang="en-US" sz="900" u="none" cap="none" strike="noStrike">
                <a:solidFill>
                  <a:schemeClr val="dk2"/>
                </a:solidFill>
                <a:latin typeface="Arial"/>
                <a:ea typeface="Arial"/>
                <a:cs typeface="Arial"/>
                <a:sym typeface="Arial"/>
              </a:rPr>
              <a:t>Universal Design for Learning</a:t>
            </a:r>
            <a:r>
              <a:rPr b="0" i="0" lang="en-US" sz="900" u="none" cap="none" strike="noStrike">
                <a:solidFill>
                  <a:schemeClr val="dk2"/>
                </a:solidFill>
                <a:latin typeface="Arial"/>
                <a:ea typeface="Arial"/>
                <a:cs typeface="Arial"/>
                <a:sym typeface="Arial"/>
              </a:rPr>
              <a:t>. Retrieved from </a:t>
            </a:r>
            <a:r>
              <a:rPr b="0" i="0" lang="en-US" sz="900" u="sng" cap="none" strike="noStrike">
                <a:solidFill>
                  <a:schemeClr val="hlink"/>
                </a:solidFill>
                <a:latin typeface="Arial"/>
                <a:ea typeface="Arial"/>
                <a:cs typeface="Arial"/>
                <a:sym typeface="Arial"/>
                <a:hlinkClick r:id="rId3"/>
              </a:rPr>
              <a:t>https://www.rochester.edu/college/disability/faculty/universal-design.html</a:t>
            </a:r>
            <a:endParaRPr b="0" i="0" sz="900" u="sng" cap="none" strike="noStrike">
              <a:solidFill>
                <a:schemeClr val="hlink"/>
              </a:solidFill>
              <a:latin typeface="Arial"/>
              <a:ea typeface="Arial"/>
              <a:cs typeface="Arial"/>
              <a:sym typeface="Arial"/>
            </a:endParaRPr>
          </a:p>
          <a:p>
            <a:pPr indent="-279400" lvl="0" marL="279400" marR="0" rtl="0" algn="l">
              <a:lnSpc>
                <a:spcPct val="200000"/>
              </a:lnSpc>
              <a:spcBef>
                <a:spcPts val="0"/>
              </a:spcBef>
              <a:spcAft>
                <a:spcPts val="0"/>
              </a:spcAft>
              <a:buClr>
                <a:schemeClr val="dk2"/>
              </a:buClr>
              <a:buSzPts val="1100"/>
              <a:buFont typeface="Arial"/>
              <a:buNone/>
            </a:pPr>
            <a:r>
              <a:rPr b="0" i="1" lang="en-US" sz="900" u="none" cap="none" strike="noStrike">
                <a:solidFill>
                  <a:schemeClr val="dk2"/>
                </a:solidFill>
                <a:latin typeface="Arial"/>
                <a:ea typeface="Arial"/>
                <a:cs typeface="Arial"/>
                <a:sym typeface="Arial"/>
              </a:rPr>
              <a:t>UDL: Representation</a:t>
            </a:r>
            <a:r>
              <a:rPr b="0" i="0" lang="en-US" sz="900" u="none" cap="none" strike="noStrike">
                <a:solidFill>
                  <a:schemeClr val="dk2"/>
                </a:solidFill>
                <a:latin typeface="Arial"/>
                <a:ea typeface="Arial"/>
                <a:cs typeface="Arial"/>
                <a:sym typeface="Arial"/>
              </a:rPr>
              <a:t>. Retrieved from</a:t>
            </a:r>
            <a:r>
              <a:rPr b="0" i="0" lang="en-US" sz="900" u="none" cap="none" strike="noStrike">
                <a:solidFill>
                  <a:schemeClr val="dk2"/>
                </a:solidFill>
                <a:uFill>
                  <a:noFill/>
                </a:uFill>
                <a:latin typeface="Arial"/>
                <a:ea typeface="Arial"/>
                <a:cs typeface="Arial"/>
                <a:sym typeface="Arial"/>
                <a:hlinkClick r:id="rId4">
                  <a:extLst>
                    <a:ext uri="{A12FA001-AC4F-418D-AE19-62706E023703}">
                      <ahyp:hlinkClr val="tx"/>
                    </a:ext>
                  </a:extLst>
                </a:hlinkClick>
              </a:rPr>
              <a:t> </a:t>
            </a:r>
            <a:r>
              <a:rPr b="0" i="0" lang="en-US" sz="900" u="sng" cap="none" strike="noStrike">
                <a:solidFill>
                  <a:schemeClr val="hlink"/>
                </a:solidFill>
                <a:latin typeface="Arial"/>
                <a:ea typeface="Arial"/>
                <a:cs typeface="Arial"/>
                <a:sym typeface="Arial"/>
                <a:hlinkClick r:id="rId5"/>
              </a:rPr>
              <a:t>https://udlguidelines.cast.org/representation</a:t>
            </a:r>
            <a:endParaRPr b="0" i="0" sz="900" u="sng" cap="none" strike="noStrike">
              <a:solidFill>
                <a:schemeClr val="hlink"/>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Source Sans Pro"/>
              <a:ea typeface="Source Sans Pro"/>
              <a:cs typeface="Source Sans Pro"/>
              <a:sym typeface="Source Sans Pro"/>
            </a:endParaRPr>
          </a:p>
        </p:txBody>
      </p:sp>
      <p:pic>
        <p:nvPicPr>
          <p:cNvPr id="229" name="Google Shape;229;g13c50f6379e_1_91" title="A full parking lot with a sign marker reading &quot;L&quot; with a lion pictured next to it"/>
          <p:cNvPicPr preferRelativeResize="0"/>
          <p:nvPr/>
        </p:nvPicPr>
        <p:blipFill rotWithShape="1">
          <a:blip r:embed="rId6">
            <a:alphaModFix/>
          </a:blip>
          <a:srcRect b="0" l="0" r="0" t="0"/>
          <a:stretch/>
        </p:blipFill>
        <p:spPr>
          <a:xfrm>
            <a:off x="5357100" y="887250"/>
            <a:ext cx="3394724" cy="2546051"/>
          </a:xfrm>
          <a:prstGeom prst="rect">
            <a:avLst/>
          </a:prstGeom>
          <a:noFill/>
          <a:ln>
            <a:noFill/>
          </a:ln>
          <a:effectLst>
            <a:outerShdw blurRad="57150" rotWithShape="0" algn="bl" dir="5400000" dist="19050">
              <a:srgbClr val="000000">
                <a:alpha val="49803"/>
              </a:srgbClr>
            </a:outerShdw>
          </a:effectLst>
        </p:spPr>
      </p:pic>
      <p:sp>
        <p:nvSpPr>
          <p:cNvPr id="230" name="Google Shape;230;g13c50f6379e_1_91"/>
          <p:cNvSpPr txBox="1"/>
          <p:nvPr/>
        </p:nvSpPr>
        <p:spPr>
          <a:xfrm>
            <a:off x="5305125" y="3551650"/>
            <a:ext cx="35724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sng" cap="none" strike="noStrike">
                <a:solidFill>
                  <a:schemeClr val="hlink"/>
                </a:solidFill>
                <a:latin typeface="Arial"/>
                <a:ea typeface="Arial"/>
                <a:cs typeface="Arial"/>
                <a:sym typeface="Arial"/>
                <a:hlinkClick r:id="rId7"/>
              </a:rPr>
              <a:t>“Mnemonic Device”</a:t>
            </a:r>
            <a:r>
              <a:rPr b="0" i="0" lang="en-US" sz="1100" u="none" cap="none" strike="noStrike">
                <a:solidFill>
                  <a:srgbClr val="000000"/>
                </a:solidFill>
                <a:latin typeface="Arial"/>
                <a:ea typeface="Arial"/>
                <a:cs typeface="Arial"/>
                <a:sym typeface="Arial"/>
              </a:rPr>
              <a:t> by Kristina D.C. Hoeppner is licensed under a </a:t>
            </a:r>
            <a:r>
              <a:rPr b="0" i="0" lang="en-US" sz="1100" u="sng" cap="none" strike="noStrike">
                <a:solidFill>
                  <a:schemeClr val="hlink"/>
                </a:solidFill>
                <a:latin typeface="Arial"/>
                <a:ea typeface="Arial"/>
                <a:cs typeface="Arial"/>
                <a:sym typeface="Arial"/>
                <a:hlinkClick r:id="rId8"/>
              </a:rPr>
              <a:t>CC-BY-SA 2.0 License</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13c50f6379e_1_99"/>
          <p:cNvSpPr txBox="1"/>
          <p:nvPr>
            <p:ph type="title"/>
          </p:nvPr>
        </p:nvSpPr>
        <p:spPr>
          <a:xfrm>
            <a:off x="311700" y="445025"/>
            <a:ext cx="8520600" cy="62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sz="3650">
                <a:latin typeface="Arial"/>
                <a:ea typeface="Arial"/>
                <a:cs typeface="Arial"/>
                <a:sym typeface="Arial"/>
              </a:rPr>
              <a:t>After Class</a:t>
            </a:r>
            <a:endParaRPr sz="3650">
              <a:latin typeface="Arial"/>
              <a:ea typeface="Arial"/>
              <a:cs typeface="Arial"/>
              <a:sym typeface="Arial"/>
            </a:endParaRPr>
          </a:p>
        </p:txBody>
      </p:sp>
      <p:sp>
        <p:nvSpPr>
          <p:cNvPr id="236" name="Google Shape;236;g13c50f6379e_1_99"/>
          <p:cNvSpPr txBox="1"/>
          <p:nvPr>
            <p:ph idx="1" type="body"/>
          </p:nvPr>
        </p:nvSpPr>
        <p:spPr>
          <a:xfrm>
            <a:off x="406775" y="1392375"/>
            <a:ext cx="8520600" cy="27576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640"/>
              </a:spcBef>
              <a:spcAft>
                <a:spcPts val="0"/>
              </a:spcAft>
              <a:buSzPts val="1800"/>
              <a:buChar char="•"/>
            </a:pPr>
            <a:r>
              <a:rPr lang="en-US" sz="1800"/>
              <a:t>Reinforce learning and share materials online</a:t>
            </a:r>
            <a:endParaRPr sz="1800"/>
          </a:p>
          <a:p>
            <a:pPr indent="-342900" lvl="0" marL="457200" rtl="0" algn="l">
              <a:lnSpc>
                <a:spcPct val="100000"/>
              </a:lnSpc>
              <a:spcBef>
                <a:spcPts val="640"/>
              </a:spcBef>
              <a:spcAft>
                <a:spcPts val="0"/>
              </a:spcAft>
              <a:buSzPts val="1800"/>
              <a:buChar char="•"/>
            </a:pPr>
            <a:r>
              <a:rPr lang="en-US" sz="1800"/>
              <a:t>Post lecture notes</a:t>
            </a:r>
            <a:endParaRPr sz="1800"/>
          </a:p>
          <a:p>
            <a:pPr indent="-342900" lvl="0" marL="457200" rtl="0" algn="l">
              <a:lnSpc>
                <a:spcPct val="100000"/>
              </a:lnSpc>
              <a:spcBef>
                <a:spcPts val="640"/>
              </a:spcBef>
              <a:spcAft>
                <a:spcPts val="0"/>
              </a:spcAft>
              <a:buSzPts val="1800"/>
              <a:buChar char="•"/>
            </a:pPr>
            <a:r>
              <a:rPr lang="en-US" sz="1800"/>
              <a:t>Ask students to find and share their own resources</a:t>
            </a:r>
            <a:endParaRPr sz="1800"/>
          </a:p>
          <a:p>
            <a:pPr indent="-342900" lvl="0" marL="457200" rtl="0" algn="l">
              <a:lnSpc>
                <a:spcPct val="100000"/>
              </a:lnSpc>
              <a:spcBef>
                <a:spcPts val="640"/>
              </a:spcBef>
              <a:spcAft>
                <a:spcPts val="0"/>
              </a:spcAft>
              <a:buSzPts val="1800"/>
              <a:buChar char="•"/>
            </a:pPr>
            <a:r>
              <a:rPr lang="en-US" sz="1800"/>
              <a:t>Identify pinch points and create resources to support students</a:t>
            </a:r>
            <a:endParaRPr sz="1800"/>
          </a:p>
          <a:p>
            <a:pPr indent="-342900" lvl="1" marL="914400" rtl="0" algn="l">
              <a:lnSpc>
                <a:spcPct val="100000"/>
              </a:lnSpc>
              <a:spcBef>
                <a:spcPts val="560"/>
              </a:spcBef>
              <a:spcAft>
                <a:spcPts val="0"/>
              </a:spcAft>
              <a:buSzPts val="1800"/>
              <a:buChar char="–"/>
            </a:pPr>
            <a:r>
              <a:rPr lang="en-US" sz="1800"/>
              <a:t>Resources are reusable in the future!</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13c50f6379e_1_104"/>
          <p:cNvSpPr txBox="1"/>
          <p:nvPr>
            <p:ph type="title"/>
          </p:nvPr>
        </p:nvSpPr>
        <p:spPr>
          <a:xfrm>
            <a:off x="311700" y="445025"/>
            <a:ext cx="8520600" cy="62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90"/>
              <a:buNone/>
            </a:pPr>
            <a:r>
              <a:rPr lang="en-US" sz="3659"/>
              <a:t>Multiple Means of Representation &amp; Mental Health</a:t>
            </a:r>
            <a:endParaRPr sz="3659"/>
          </a:p>
        </p:txBody>
      </p:sp>
      <p:sp>
        <p:nvSpPr>
          <p:cNvPr id="242" name="Google Shape;242;g13c50f6379e_1_104"/>
          <p:cNvSpPr txBox="1"/>
          <p:nvPr>
            <p:ph idx="1" type="body"/>
          </p:nvPr>
        </p:nvSpPr>
        <p:spPr>
          <a:xfrm>
            <a:off x="311700" y="1620875"/>
            <a:ext cx="8520600" cy="2834400"/>
          </a:xfrm>
          <a:prstGeom prst="rect">
            <a:avLst/>
          </a:prstGeom>
          <a:noFill/>
          <a:ln>
            <a:noFill/>
          </a:ln>
        </p:spPr>
        <p:txBody>
          <a:bodyPr anchorCtr="0" anchor="t" bIns="45700" lIns="91425" spcFirstLastPara="1" rIns="91425" wrap="square" tIns="45700">
            <a:normAutofit fontScale="47500" lnSpcReduction="20000"/>
          </a:bodyPr>
          <a:lstStyle/>
          <a:p>
            <a:pPr indent="-337880" lvl="0" marL="457200" rtl="0" algn="l">
              <a:lnSpc>
                <a:spcPct val="100000"/>
              </a:lnSpc>
              <a:spcBef>
                <a:spcPts val="640"/>
              </a:spcBef>
              <a:spcAft>
                <a:spcPts val="0"/>
              </a:spcAft>
              <a:buSzPct val="100000"/>
              <a:buChar char="•"/>
            </a:pPr>
            <a:r>
              <a:rPr lang="en-US" sz="3621"/>
              <a:t>Provide information in smaller chunks</a:t>
            </a:r>
            <a:endParaRPr sz="3621"/>
          </a:p>
          <a:p>
            <a:pPr indent="-337880" lvl="0" marL="457200" rtl="0" algn="l">
              <a:lnSpc>
                <a:spcPct val="100000"/>
              </a:lnSpc>
              <a:spcBef>
                <a:spcPts val="640"/>
              </a:spcBef>
              <a:spcAft>
                <a:spcPts val="0"/>
              </a:spcAft>
              <a:buSzPct val="100000"/>
              <a:buChar char="•"/>
            </a:pPr>
            <a:r>
              <a:rPr lang="en-US" sz="3621"/>
              <a:t>Repeat information more than you would have previously (in multiple spots throughout a course site, for example)</a:t>
            </a:r>
            <a:endParaRPr sz="3621"/>
          </a:p>
          <a:p>
            <a:pPr indent="-337880" lvl="0" marL="457200" rtl="0" algn="l">
              <a:lnSpc>
                <a:spcPct val="100000"/>
              </a:lnSpc>
              <a:spcBef>
                <a:spcPts val="640"/>
              </a:spcBef>
              <a:spcAft>
                <a:spcPts val="0"/>
              </a:spcAft>
              <a:buSzPct val="100000"/>
              <a:buChar char="•"/>
            </a:pPr>
            <a:r>
              <a:rPr lang="en-US" sz="3621"/>
              <a:t>Provide info in an audio format* to allow students to multitask, so they can listen to the weekly reading while on their commute, while preparing dinner, etc.</a:t>
            </a:r>
            <a:endParaRPr sz="3621"/>
          </a:p>
          <a:p>
            <a:pPr indent="-325815" lvl="1" marL="914400" rtl="0" algn="l">
              <a:lnSpc>
                <a:spcPct val="100000"/>
              </a:lnSpc>
              <a:spcBef>
                <a:spcPts val="560"/>
              </a:spcBef>
              <a:spcAft>
                <a:spcPts val="0"/>
              </a:spcAft>
              <a:buSzPct val="100000"/>
              <a:buChar char="–"/>
            </a:pPr>
            <a:r>
              <a:rPr lang="en-US" sz="3221"/>
              <a:t>* Or in text that’s formatted properly for text-to-speech tools like Read&amp;Write Gold</a:t>
            </a:r>
            <a:endParaRPr sz="3221"/>
          </a:p>
          <a:p>
            <a:pPr indent="-337880" lvl="0" marL="457200" rtl="0" algn="l">
              <a:lnSpc>
                <a:spcPct val="100000"/>
              </a:lnSpc>
              <a:spcBef>
                <a:spcPts val="640"/>
              </a:spcBef>
              <a:spcAft>
                <a:spcPts val="0"/>
              </a:spcAft>
              <a:buSzPct val="100000"/>
              <a:buChar char="•"/>
            </a:pPr>
            <a:r>
              <a:rPr lang="en-US" sz="3621"/>
              <a:t>For longer resources (videos, texts, etc.), provide the ability to search through them so students can easily find information to refresh themselves</a:t>
            </a:r>
            <a:endParaRPr sz="3621"/>
          </a:p>
          <a:p>
            <a:pPr indent="0" lvl="0" marL="457200" rtl="0" algn="ctr">
              <a:lnSpc>
                <a:spcPct val="100000"/>
              </a:lnSpc>
              <a:spcBef>
                <a:spcPts val="640"/>
              </a:spcBef>
              <a:spcAft>
                <a:spcPts val="0"/>
              </a:spcAft>
              <a:buSzPct val="186049"/>
              <a:buNone/>
            </a:pPr>
            <a:r>
              <a:rPr b="1" lang="en-US" sz="3621"/>
              <a:t>Supporting students through limited concentration, brain fog, anxiety, and time management challenges.</a:t>
            </a:r>
            <a:endParaRPr b="1" sz="3621"/>
          </a:p>
          <a:p>
            <a:pPr indent="0" lvl="0" marL="0" rtl="0" algn="l">
              <a:lnSpc>
                <a:spcPct val="100000"/>
              </a:lnSpc>
              <a:spcBef>
                <a:spcPts val="640"/>
              </a:spcBef>
              <a:spcAft>
                <a:spcPts val="0"/>
              </a:spcAft>
              <a:buSzPct val="210526"/>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1f2645f526e_1_0"/>
          <p:cNvSpPr txBox="1"/>
          <p:nvPr>
            <p:ph type="title"/>
          </p:nvPr>
        </p:nvSpPr>
        <p:spPr>
          <a:xfrm>
            <a:off x="311700" y="445025"/>
            <a:ext cx="8520600" cy="6234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What’s Next?</a:t>
            </a:r>
            <a:endParaRPr/>
          </a:p>
        </p:txBody>
      </p:sp>
      <p:sp>
        <p:nvSpPr>
          <p:cNvPr id="249" name="Google Shape;249;g1f2645f526e_1_0"/>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p>
            <a:pPr indent="-431800" lvl="0" marL="457200" rtl="0" algn="l">
              <a:spcBef>
                <a:spcPts val="640"/>
              </a:spcBef>
              <a:spcAft>
                <a:spcPts val="0"/>
              </a:spcAft>
              <a:buSzPts val="3200"/>
              <a:buChar char="•"/>
            </a:pPr>
            <a:r>
              <a:rPr lang="en-US"/>
              <a:t>Check out these resources:</a:t>
            </a:r>
            <a:endParaRPr/>
          </a:p>
          <a:p>
            <a:pPr indent="-406400" lvl="1" marL="914400" rtl="0" algn="l">
              <a:spcBef>
                <a:spcPts val="0"/>
              </a:spcBef>
              <a:spcAft>
                <a:spcPts val="0"/>
              </a:spcAft>
              <a:buSzPts val="2800"/>
              <a:buChar char="–"/>
            </a:pPr>
            <a:r>
              <a:rPr lang="en-US" u="sng">
                <a:solidFill>
                  <a:schemeClr val="hlink"/>
                </a:solidFill>
                <a:hlinkClick r:id="rId3"/>
              </a:rPr>
              <a:t>UDL on Campus</a:t>
            </a:r>
            <a:r>
              <a:rPr lang="en-US" u="sng">
                <a:solidFill>
                  <a:schemeClr val="hlink"/>
                </a:solidFill>
                <a:hlinkClick r:id="rId4"/>
              </a:rPr>
              <a:t> (CAST)</a:t>
            </a:r>
            <a:endParaRPr/>
          </a:p>
          <a:p>
            <a:pPr indent="-406400" lvl="1" marL="914400" rtl="0" algn="l">
              <a:spcBef>
                <a:spcPts val="0"/>
              </a:spcBef>
              <a:spcAft>
                <a:spcPts val="0"/>
              </a:spcAft>
              <a:buSzPts val="2800"/>
              <a:buChar char="–"/>
            </a:pPr>
            <a:r>
              <a:rPr lang="en-US" u="sng">
                <a:solidFill>
                  <a:schemeClr val="hlink"/>
                </a:solidFill>
                <a:hlinkClick r:id="rId5"/>
              </a:rPr>
              <a:t>Multiple Means of Representation (CAST)</a:t>
            </a:r>
            <a:endParaRPr/>
          </a:p>
          <a:p>
            <a:pPr indent="-406400" lvl="0" marL="457200" rtl="0" algn="l">
              <a:spcBef>
                <a:spcPts val="0"/>
              </a:spcBef>
              <a:spcAft>
                <a:spcPts val="0"/>
              </a:spcAft>
              <a:buSzPts val="2800"/>
              <a:buChar char="•"/>
            </a:pPr>
            <a:r>
              <a:rPr lang="en-US" sz="2800"/>
              <a:t>Look for single streams of content in your course</a:t>
            </a:r>
            <a:endParaRPr sz="2800"/>
          </a:p>
          <a:p>
            <a:pPr indent="-431800" lvl="0" marL="457200" rtl="0" algn="l">
              <a:spcBef>
                <a:spcPts val="0"/>
              </a:spcBef>
              <a:spcAft>
                <a:spcPts val="0"/>
              </a:spcAft>
              <a:buSzPts val="3200"/>
              <a:buChar char="•"/>
            </a:pPr>
            <a:r>
              <a:rPr lang="en-US"/>
              <a:t>Add one additional format</a:t>
            </a:r>
            <a:endParaRPr/>
          </a:p>
          <a:p>
            <a:pPr indent="-431800" lvl="0" marL="457200" rtl="0" algn="l">
              <a:spcBef>
                <a:spcPts val="0"/>
              </a:spcBef>
              <a:spcAft>
                <a:spcPts val="0"/>
              </a:spcAft>
              <a:buSzPts val="3200"/>
              <a:buChar char="•"/>
            </a:pPr>
            <a:r>
              <a:rPr lang="en-US"/>
              <a:t>Start small!</a:t>
            </a:r>
            <a:endParaRPr/>
          </a:p>
        </p:txBody>
      </p:sp>
      <p:sp>
        <p:nvSpPr>
          <p:cNvPr id="250" name="Google Shape;250;g1f2645f526e_1_0"/>
          <p:cNvSpPr txBox="1"/>
          <p:nvPr>
            <p:ph idx="12" type="sldNum"/>
          </p:nvPr>
        </p:nvSpPr>
        <p:spPr>
          <a:xfrm>
            <a:off x="8497999" y="4688759"/>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3c50f6379e_1_5"/>
          <p:cNvSpPr txBox="1"/>
          <p:nvPr>
            <p:ph type="title"/>
          </p:nvPr>
        </p:nvSpPr>
        <p:spPr>
          <a:xfrm>
            <a:off x="198000" y="461825"/>
            <a:ext cx="8748000" cy="62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90"/>
              <a:buNone/>
            </a:pPr>
            <a:r>
              <a:rPr b="0" lang="en-US" sz="3659">
                <a:latin typeface="Arial"/>
                <a:ea typeface="Arial"/>
                <a:cs typeface="Arial"/>
                <a:sym typeface="Arial"/>
              </a:rPr>
              <a:t>What is Multiple Means of Representation?</a:t>
            </a:r>
            <a:endParaRPr sz="3659">
              <a:latin typeface="Arial"/>
              <a:ea typeface="Arial"/>
              <a:cs typeface="Arial"/>
              <a:sym typeface="Arial"/>
            </a:endParaRPr>
          </a:p>
        </p:txBody>
      </p:sp>
      <p:sp>
        <p:nvSpPr>
          <p:cNvPr id="126" name="Google Shape;126;g13c50f6379e_1_5"/>
          <p:cNvSpPr txBox="1"/>
          <p:nvPr>
            <p:ph idx="1" type="body"/>
          </p:nvPr>
        </p:nvSpPr>
        <p:spPr>
          <a:xfrm>
            <a:off x="311700" y="1808025"/>
            <a:ext cx="8520600" cy="2697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640"/>
              </a:spcBef>
              <a:spcAft>
                <a:spcPts val="0"/>
              </a:spcAft>
              <a:buSzPts val="3200"/>
              <a:buNone/>
            </a:pPr>
            <a:r>
              <a:rPr lang="en-US" sz="1800">
                <a:latin typeface="Arial"/>
                <a:ea typeface="Arial"/>
                <a:cs typeface="Arial"/>
                <a:sym typeface="Arial"/>
              </a:rPr>
              <a:t>Presenting information in multiple formats, such as text, audio, visual, images, interactive activities, and more.</a:t>
            </a:r>
            <a:endParaRPr sz="1800">
              <a:latin typeface="Arial"/>
              <a:ea typeface="Arial"/>
              <a:cs typeface="Arial"/>
              <a:sym typeface="Arial"/>
            </a:endParaRPr>
          </a:p>
          <a:p>
            <a:pPr indent="0" lvl="0" marL="0" rtl="0" algn="l">
              <a:lnSpc>
                <a:spcPct val="90000"/>
              </a:lnSpc>
              <a:spcBef>
                <a:spcPts val="640"/>
              </a:spcBef>
              <a:spcAft>
                <a:spcPts val="0"/>
              </a:spcAft>
              <a:buSzPts val="3200"/>
              <a:buNone/>
            </a:pPr>
            <a:r>
              <a:t/>
            </a:r>
            <a:endParaRPr sz="1800">
              <a:latin typeface="Arial"/>
              <a:ea typeface="Arial"/>
              <a:cs typeface="Arial"/>
              <a:sym typeface="Arial"/>
            </a:endParaRPr>
          </a:p>
          <a:p>
            <a:pPr indent="0" lvl="0" marL="0" rtl="0" algn="ctr">
              <a:lnSpc>
                <a:spcPct val="90000"/>
              </a:lnSpc>
              <a:spcBef>
                <a:spcPts val="640"/>
              </a:spcBef>
              <a:spcAft>
                <a:spcPts val="0"/>
              </a:spcAft>
              <a:buSzPts val="3200"/>
              <a:buNone/>
            </a:pPr>
            <a:r>
              <a:rPr b="1" lang="en-US" sz="1800">
                <a:latin typeface="Arial"/>
                <a:ea typeface="Arial"/>
                <a:cs typeface="Arial"/>
                <a:sym typeface="Arial"/>
              </a:rPr>
              <a:t>“There is not one means of representation that will be optimal for all learners; providing options for representation is essential.” - </a:t>
            </a:r>
            <a:r>
              <a:rPr b="1" lang="en-US" sz="1800" u="sng">
                <a:solidFill>
                  <a:schemeClr val="hlink"/>
                </a:solidFill>
                <a:latin typeface="Arial"/>
                <a:ea typeface="Arial"/>
                <a:cs typeface="Arial"/>
                <a:sym typeface="Arial"/>
                <a:hlinkClick r:id="rId3"/>
              </a:rPr>
              <a:t>CAST</a:t>
            </a:r>
            <a:endParaRPr b="1" sz="1800">
              <a:solidFill>
                <a:schemeClr val="accen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13c50f6379e_1_10"/>
          <p:cNvSpPr txBox="1"/>
          <p:nvPr>
            <p:ph type="title"/>
          </p:nvPr>
        </p:nvSpPr>
        <p:spPr>
          <a:xfrm>
            <a:off x="311700" y="445025"/>
            <a:ext cx="8520600" cy="62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b="0" lang="en-US" sz="3650">
                <a:latin typeface="Arial"/>
                <a:ea typeface="Arial"/>
                <a:cs typeface="Arial"/>
                <a:sym typeface="Arial"/>
              </a:rPr>
              <a:t>Why is it important (especially now)?</a:t>
            </a:r>
            <a:endParaRPr sz="3650">
              <a:latin typeface="Arial"/>
              <a:ea typeface="Arial"/>
              <a:cs typeface="Arial"/>
              <a:sym typeface="Arial"/>
            </a:endParaRPr>
          </a:p>
        </p:txBody>
      </p:sp>
      <p:sp>
        <p:nvSpPr>
          <p:cNvPr id="132" name="Google Shape;132;g13c50f6379e_1_10"/>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40"/>
              </a:spcBef>
              <a:spcAft>
                <a:spcPts val="0"/>
              </a:spcAft>
              <a:buSzPts val="3200"/>
              <a:buNone/>
            </a:pPr>
            <a:r>
              <a:rPr lang="en-US" sz="1800">
                <a:latin typeface="Arial"/>
                <a:ea typeface="Arial"/>
                <a:cs typeface="Arial"/>
                <a:sym typeface="Arial"/>
              </a:rPr>
              <a:t>As the pandemic and additional social crises continue, students are dealing with:</a:t>
            </a:r>
            <a:endParaRPr sz="1800">
              <a:latin typeface="Arial"/>
              <a:ea typeface="Arial"/>
              <a:cs typeface="Arial"/>
              <a:sym typeface="Arial"/>
            </a:endParaRPr>
          </a:p>
          <a:p>
            <a:pPr indent="0" lvl="0" marL="0" rtl="0" algn="l">
              <a:lnSpc>
                <a:spcPct val="100000"/>
              </a:lnSpc>
              <a:spcBef>
                <a:spcPts val="640"/>
              </a:spcBef>
              <a:spcAft>
                <a:spcPts val="0"/>
              </a:spcAft>
              <a:buSzPts val="3200"/>
              <a:buNone/>
            </a:pPr>
            <a:r>
              <a:t/>
            </a:r>
            <a:endParaRPr sz="1800">
              <a:latin typeface="Arial"/>
              <a:ea typeface="Arial"/>
              <a:cs typeface="Arial"/>
              <a:sym typeface="Arial"/>
            </a:endParaRPr>
          </a:p>
          <a:p>
            <a:pPr indent="-342900" lvl="0" marL="457200" rtl="0" algn="l">
              <a:lnSpc>
                <a:spcPct val="100000"/>
              </a:lnSpc>
              <a:spcBef>
                <a:spcPts val="640"/>
              </a:spcBef>
              <a:spcAft>
                <a:spcPts val="0"/>
              </a:spcAft>
              <a:buSzPts val="1800"/>
              <a:buFont typeface="Arial"/>
              <a:buChar char="•"/>
            </a:pPr>
            <a:r>
              <a:rPr lang="en-US" sz="1800">
                <a:latin typeface="Arial"/>
                <a:ea typeface="Arial"/>
                <a:cs typeface="Arial"/>
                <a:sym typeface="Arial"/>
              </a:rPr>
              <a:t>Brain fog</a:t>
            </a:r>
            <a:endParaRPr sz="1800">
              <a:latin typeface="Arial"/>
              <a:ea typeface="Arial"/>
              <a:cs typeface="Arial"/>
              <a:sym typeface="Arial"/>
            </a:endParaRPr>
          </a:p>
          <a:p>
            <a:pPr indent="-342900" lvl="0" marL="457200" rtl="0" algn="l">
              <a:lnSpc>
                <a:spcPct val="100000"/>
              </a:lnSpc>
              <a:spcBef>
                <a:spcPts val="640"/>
              </a:spcBef>
              <a:spcAft>
                <a:spcPts val="0"/>
              </a:spcAft>
              <a:buSzPts val="1800"/>
              <a:buFont typeface="Arial"/>
              <a:buChar char="•"/>
            </a:pPr>
            <a:r>
              <a:rPr lang="en-US" sz="1800">
                <a:latin typeface="Arial"/>
                <a:ea typeface="Arial"/>
                <a:cs typeface="Arial"/>
                <a:sym typeface="Arial"/>
              </a:rPr>
              <a:t>Memory and concentration issues</a:t>
            </a:r>
            <a:endParaRPr sz="1800">
              <a:latin typeface="Arial"/>
              <a:ea typeface="Arial"/>
              <a:cs typeface="Arial"/>
              <a:sym typeface="Arial"/>
            </a:endParaRPr>
          </a:p>
          <a:p>
            <a:pPr indent="-342900" lvl="0" marL="457200" rtl="0" algn="l">
              <a:lnSpc>
                <a:spcPct val="100000"/>
              </a:lnSpc>
              <a:spcBef>
                <a:spcPts val="640"/>
              </a:spcBef>
              <a:spcAft>
                <a:spcPts val="0"/>
              </a:spcAft>
              <a:buSzPts val="1800"/>
              <a:buFont typeface="Arial"/>
              <a:buChar char="•"/>
            </a:pPr>
            <a:r>
              <a:rPr lang="en-US" sz="1800">
                <a:latin typeface="Arial"/>
                <a:ea typeface="Arial"/>
                <a:cs typeface="Arial"/>
                <a:sym typeface="Arial"/>
              </a:rPr>
              <a:t>Burnout</a:t>
            </a:r>
            <a:endParaRPr sz="1800">
              <a:latin typeface="Arial"/>
              <a:ea typeface="Arial"/>
              <a:cs typeface="Arial"/>
              <a:sym typeface="Arial"/>
            </a:endParaRPr>
          </a:p>
          <a:p>
            <a:pPr indent="-342900" lvl="0" marL="457200" rtl="0" algn="l">
              <a:lnSpc>
                <a:spcPct val="100000"/>
              </a:lnSpc>
              <a:spcBef>
                <a:spcPts val="640"/>
              </a:spcBef>
              <a:spcAft>
                <a:spcPts val="0"/>
              </a:spcAft>
              <a:buSzPts val="1800"/>
              <a:buFont typeface="Arial"/>
              <a:buChar char="•"/>
            </a:pPr>
            <a:r>
              <a:rPr lang="en-US" sz="1800">
                <a:latin typeface="Arial"/>
                <a:ea typeface="Arial"/>
                <a:cs typeface="Arial"/>
                <a:sym typeface="Arial"/>
              </a:rPr>
              <a:t>Higher rates of anxiety and depression</a:t>
            </a:r>
            <a:endParaRPr sz="1800">
              <a:latin typeface="Arial"/>
              <a:ea typeface="Arial"/>
              <a:cs typeface="Arial"/>
              <a:sym typeface="Arial"/>
            </a:endParaRPr>
          </a:p>
          <a:p>
            <a:pPr indent="-342900" lvl="0" marL="457200" rtl="0" algn="l">
              <a:lnSpc>
                <a:spcPct val="100000"/>
              </a:lnSpc>
              <a:spcBef>
                <a:spcPts val="640"/>
              </a:spcBef>
              <a:spcAft>
                <a:spcPts val="0"/>
              </a:spcAft>
              <a:buSzPts val="1800"/>
              <a:buFont typeface="Arial"/>
              <a:buChar char="•"/>
            </a:pPr>
            <a:r>
              <a:rPr lang="en-US" sz="1800">
                <a:latin typeface="Arial"/>
                <a:ea typeface="Arial"/>
                <a:cs typeface="Arial"/>
                <a:sym typeface="Arial"/>
              </a:rPr>
              <a:t>Increased out of school responsibilities (work, family, childcare)</a:t>
            </a:r>
            <a:endParaRPr sz="1800">
              <a:latin typeface="Arial"/>
              <a:ea typeface="Arial"/>
              <a:cs typeface="Arial"/>
              <a:sym typeface="Arial"/>
            </a:endParaRPr>
          </a:p>
          <a:p>
            <a:pPr indent="-342900" lvl="0" marL="457200" rtl="0" algn="l">
              <a:lnSpc>
                <a:spcPct val="100000"/>
              </a:lnSpc>
              <a:spcBef>
                <a:spcPts val="640"/>
              </a:spcBef>
              <a:spcAft>
                <a:spcPts val="0"/>
              </a:spcAft>
              <a:buSzPts val="1800"/>
              <a:buFont typeface="Arial"/>
              <a:buChar char="•"/>
            </a:pPr>
            <a:r>
              <a:rPr lang="en-US" sz="1800">
                <a:latin typeface="Arial"/>
                <a:ea typeface="Arial"/>
                <a:cs typeface="Arial"/>
                <a:sym typeface="Arial"/>
              </a:rPr>
              <a:t>Long COVID symptoms</a:t>
            </a:r>
            <a:endParaRPr sz="1800">
              <a:latin typeface="Arial"/>
              <a:ea typeface="Arial"/>
              <a:cs typeface="Arial"/>
              <a:sym typeface="Arial"/>
            </a:endParaRPr>
          </a:p>
          <a:p>
            <a:pPr indent="0" lvl="0" marL="0" rtl="0" algn="l">
              <a:lnSpc>
                <a:spcPct val="100000"/>
              </a:lnSpc>
              <a:spcBef>
                <a:spcPts val="640"/>
              </a:spcBef>
              <a:spcAft>
                <a:spcPts val="0"/>
              </a:spcAft>
              <a:buSzPts val="3200"/>
              <a:buNone/>
            </a:pPr>
            <a:r>
              <a:t/>
            </a:r>
            <a:endParaRPr sz="1800">
              <a:latin typeface="Arial"/>
              <a:ea typeface="Arial"/>
              <a:cs typeface="Arial"/>
              <a:sym typeface="Arial"/>
            </a:endParaRPr>
          </a:p>
          <a:p>
            <a:pPr indent="0" lvl="0" marL="0" rtl="0" algn="l">
              <a:lnSpc>
                <a:spcPct val="100000"/>
              </a:lnSpc>
              <a:spcBef>
                <a:spcPts val="640"/>
              </a:spcBef>
              <a:spcAft>
                <a:spcPts val="0"/>
              </a:spcAft>
              <a:buSzPts val="3200"/>
              <a:buNone/>
            </a:pPr>
            <a:r>
              <a:rPr lang="en-US" sz="1800">
                <a:latin typeface="Arial"/>
                <a:ea typeface="Arial"/>
                <a:cs typeface="Arial"/>
                <a:sym typeface="Arial"/>
              </a:rPr>
              <a:t>All of these can make “traditional” resources (like textbook chapters) challenging!</a:t>
            </a:r>
            <a:endParaRPr sz="18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13c50f6379e_1_15"/>
          <p:cNvSpPr txBox="1"/>
          <p:nvPr>
            <p:ph type="title"/>
          </p:nvPr>
        </p:nvSpPr>
        <p:spPr>
          <a:xfrm>
            <a:off x="311700" y="445025"/>
            <a:ext cx="8520600" cy="62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b="0" lang="en-US" sz="3650">
                <a:latin typeface="Arial"/>
                <a:ea typeface="Arial"/>
                <a:cs typeface="Arial"/>
                <a:sym typeface="Arial"/>
              </a:rPr>
              <a:t>How can it benefit instructors?</a:t>
            </a:r>
            <a:endParaRPr sz="3650">
              <a:latin typeface="Arial"/>
              <a:ea typeface="Arial"/>
              <a:cs typeface="Arial"/>
              <a:sym typeface="Arial"/>
            </a:endParaRPr>
          </a:p>
        </p:txBody>
      </p:sp>
      <p:sp>
        <p:nvSpPr>
          <p:cNvPr id="138" name="Google Shape;138;g13c50f6379e_1_15"/>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640"/>
              </a:spcBef>
              <a:spcAft>
                <a:spcPts val="0"/>
              </a:spcAft>
              <a:buSzPts val="1800"/>
              <a:buFont typeface="Arial"/>
              <a:buChar char="•"/>
            </a:pPr>
            <a:r>
              <a:rPr lang="en-US" sz="1800">
                <a:latin typeface="Arial"/>
                <a:ea typeface="Arial"/>
                <a:cs typeface="Arial"/>
                <a:sym typeface="Arial"/>
              </a:rPr>
              <a:t>Increased student participation in class discussions</a:t>
            </a:r>
            <a:endParaRPr sz="1800">
              <a:latin typeface="Arial"/>
              <a:ea typeface="Arial"/>
              <a:cs typeface="Arial"/>
              <a:sym typeface="Arial"/>
            </a:endParaRPr>
          </a:p>
          <a:p>
            <a:pPr indent="-342900" lvl="0" marL="457200" rtl="0" algn="l">
              <a:lnSpc>
                <a:spcPct val="100000"/>
              </a:lnSpc>
              <a:spcBef>
                <a:spcPts val="640"/>
              </a:spcBef>
              <a:spcAft>
                <a:spcPts val="0"/>
              </a:spcAft>
              <a:buSzPts val="1800"/>
              <a:buFont typeface="Arial"/>
              <a:buChar char="•"/>
            </a:pPr>
            <a:r>
              <a:rPr lang="en-US" sz="1800">
                <a:latin typeface="Arial"/>
                <a:ea typeface="Arial"/>
                <a:cs typeface="Arial"/>
                <a:sym typeface="Arial"/>
              </a:rPr>
              <a:t>Crowdsource resources from students</a:t>
            </a:r>
            <a:endParaRPr sz="1800">
              <a:latin typeface="Arial"/>
              <a:ea typeface="Arial"/>
              <a:cs typeface="Arial"/>
              <a:sym typeface="Arial"/>
            </a:endParaRPr>
          </a:p>
          <a:p>
            <a:pPr indent="-342900" lvl="0" marL="457200" rtl="0" algn="l">
              <a:lnSpc>
                <a:spcPct val="100000"/>
              </a:lnSpc>
              <a:spcBef>
                <a:spcPts val="640"/>
              </a:spcBef>
              <a:spcAft>
                <a:spcPts val="0"/>
              </a:spcAft>
              <a:buSzPts val="1800"/>
              <a:buFont typeface="Arial"/>
              <a:buChar char="•"/>
            </a:pPr>
            <a:r>
              <a:rPr lang="en-US" sz="1800">
                <a:latin typeface="Arial"/>
                <a:ea typeface="Arial"/>
                <a:cs typeface="Arial"/>
                <a:sym typeface="Arial"/>
              </a:rPr>
              <a:t>Build resource library that can be reused in future classes</a:t>
            </a:r>
            <a:endParaRPr sz="18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3d179896b8_0_0"/>
          <p:cNvSpPr txBox="1"/>
          <p:nvPr>
            <p:ph type="title"/>
          </p:nvPr>
        </p:nvSpPr>
        <p:spPr>
          <a:xfrm>
            <a:off x="0" y="1066010"/>
            <a:ext cx="9144000" cy="2054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lang="en-US" sz="4800"/>
              <a:t>What barriers might exist within your resources?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13c50f6379e_1_24"/>
          <p:cNvSpPr txBox="1"/>
          <p:nvPr>
            <p:ph type="title"/>
          </p:nvPr>
        </p:nvSpPr>
        <p:spPr>
          <a:xfrm>
            <a:off x="286375" y="382425"/>
            <a:ext cx="4852800" cy="62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sz="3650">
                <a:latin typeface="Arial"/>
                <a:ea typeface="Arial"/>
                <a:cs typeface="Arial"/>
                <a:sym typeface="Arial"/>
              </a:rPr>
              <a:t>Practical Implementation</a:t>
            </a:r>
            <a:endParaRPr sz="3650">
              <a:latin typeface="Arial"/>
              <a:ea typeface="Arial"/>
              <a:cs typeface="Arial"/>
              <a:sym typeface="Arial"/>
            </a:endParaRPr>
          </a:p>
        </p:txBody>
      </p:sp>
      <p:sp>
        <p:nvSpPr>
          <p:cNvPr id="150" name="Google Shape;150;g13c50f6379e_1_24"/>
          <p:cNvSpPr txBox="1"/>
          <p:nvPr>
            <p:ph idx="4294967295" type="subTitle"/>
          </p:nvPr>
        </p:nvSpPr>
        <p:spPr>
          <a:xfrm>
            <a:off x="534750" y="1599201"/>
            <a:ext cx="4045200" cy="1345500"/>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640"/>
              </a:spcBef>
              <a:spcAft>
                <a:spcPts val="0"/>
              </a:spcAft>
              <a:buClr>
                <a:schemeClr val="dk1"/>
              </a:buClr>
              <a:buSzPts val="3200"/>
              <a:buFont typeface="Arial"/>
              <a:buNone/>
            </a:pPr>
            <a:r>
              <a:rPr b="0" i="0" lang="en-US" sz="2400" u="none" cap="none" strike="noStrike">
                <a:solidFill>
                  <a:schemeClr val="dk1"/>
                </a:solidFill>
                <a:latin typeface="Arial"/>
                <a:ea typeface="Arial"/>
                <a:cs typeface="Arial"/>
                <a:sym typeface="Arial"/>
              </a:rPr>
              <a:t>Before</a:t>
            </a:r>
            <a:endParaRPr b="0" i="0" sz="2400" u="none" cap="none" strike="noStrike">
              <a:solidFill>
                <a:schemeClr val="dk1"/>
              </a:solidFill>
              <a:latin typeface="Arial"/>
              <a:ea typeface="Arial"/>
              <a:cs typeface="Arial"/>
              <a:sym typeface="Arial"/>
            </a:endParaRPr>
          </a:p>
          <a:p>
            <a:pPr indent="0" lvl="0" marL="0" marR="0" rtl="0" algn="ctr">
              <a:lnSpc>
                <a:spcPct val="105000"/>
              </a:lnSpc>
              <a:spcBef>
                <a:spcPts val="640"/>
              </a:spcBef>
              <a:spcAft>
                <a:spcPts val="0"/>
              </a:spcAft>
              <a:buClr>
                <a:schemeClr val="dk1"/>
              </a:buClr>
              <a:buSzPts val="3200"/>
              <a:buFont typeface="Arial"/>
              <a:buNone/>
            </a:pPr>
            <a:r>
              <a:rPr b="0" i="0" lang="en-US" sz="2400" u="none" cap="none" strike="noStrike">
                <a:solidFill>
                  <a:schemeClr val="dk1"/>
                </a:solidFill>
                <a:latin typeface="Arial"/>
                <a:ea typeface="Arial"/>
                <a:cs typeface="Arial"/>
                <a:sym typeface="Arial"/>
              </a:rPr>
              <a:t>During &amp;</a:t>
            </a:r>
            <a:endParaRPr b="0" i="0" sz="2400" u="none" cap="none" strike="noStrike">
              <a:solidFill>
                <a:schemeClr val="dk1"/>
              </a:solidFill>
              <a:latin typeface="Arial"/>
              <a:ea typeface="Arial"/>
              <a:cs typeface="Arial"/>
              <a:sym typeface="Arial"/>
            </a:endParaRPr>
          </a:p>
          <a:p>
            <a:pPr indent="0" lvl="0" marL="0" marR="0" rtl="0" algn="ctr">
              <a:lnSpc>
                <a:spcPct val="105000"/>
              </a:lnSpc>
              <a:spcBef>
                <a:spcPts val="640"/>
              </a:spcBef>
              <a:spcAft>
                <a:spcPts val="0"/>
              </a:spcAft>
              <a:buClr>
                <a:schemeClr val="dk1"/>
              </a:buClr>
              <a:buSzPts val="3200"/>
              <a:buFont typeface="Arial"/>
              <a:buNone/>
            </a:pPr>
            <a:r>
              <a:rPr b="0" i="0" lang="en-US" sz="2400" u="none" cap="none" strike="noStrike">
                <a:solidFill>
                  <a:schemeClr val="dk1"/>
                </a:solidFill>
                <a:latin typeface="Arial"/>
                <a:ea typeface="Arial"/>
                <a:cs typeface="Arial"/>
                <a:sym typeface="Arial"/>
              </a:rPr>
              <a:t>After Class</a:t>
            </a:r>
            <a:endParaRPr b="0" i="0" sz="2400" u="none" cap="none" strike="noStrike">
              <a:solidFill>
                <a:schemeClr val="dk1"/>
              </a:solidFill>
              <a:latin typeface="Arial"/>
              <a:ea typeface="Arial"/>
              <a:cs typeface="Arial"/>
              <a:sym typeface="Arial"/>
            </a:endParaRPr>
          </a:p>
        </p:txBody>
      </p:sp>
      <p:pic>
        <p:nvPicPr>
          <p:cNvPr id="151" name="Google Shape;151;g13c50f6379e_1_24" title="streams of water in a wooded area"/>
          <p:cNvPicPr preferRelativeResize="0"/>
          <p:nvPr/>
        </p:nvPicPr>
        <p:blipFill rotWithShape="1">
          <a:blip r:embed="rId3">
            <a:alphaModFix/>
          </a:blip>
          <a:srcRect b="0" l="0" r="0" t="0"/>
          <a:stretch/>
        </p:blipFill>
        <p:spPr>
          <a:xfrm>
            <a:off x="5615000" y="153775"/>
            <a:ext cx="2797100" cy="4196700"/>
          </a:xfrm>
          <a:prstGeom prst="rect">
            <a:avLst/>
          </a:prstGeom>
          <a:noFill/>
          <a:ln>
            <a:noFill/>
          </a:ln>
        </p:spPr>
      </p:pic>
      <p:sp>
        <p:nvSpPr>
          <p:cNvPr id="152" name="Google Shape;152;g13c50f6379e_1_24"/>
          <p:cNvSpPr txBox="1"/>
          <p:nvPr/>
        </p:nvSpPr>
        <p:spPr>
          <a:xfrm>
            <a:off x="5615000" y="4417550"/>
            <a:ext cx="30570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chemeClr val="dk2"/>
              </a:buClr>
              <a:buSzPts val="1100"/>
              <a:buFont typeface="Arial"/>
              <a:buNone/>
            </a:pPr>
            <a:r>
              <a:rPr b="0" i="0" lang="en-US" sz="1100" u="none" cap="none" strike="noStrike">
                <a:solidFill>
                  <a:schemeClr val="dk2"/>
                </a:solidFill>
                <a:latin typeface="Arial"/>
                <a:ea typeface="Arial"/>
                <a:cs typeface="Arial"/>
                <a:sym typeface="Arial"/>
              </a:rPr>
              <a:t>Photo by</a:t>
            </a:r>
            <a:r>
              <a:rPr b="0" i="0" lang="en-US" sz="1100" u="none" cap="none" strike="noStrike">
                <a:solidFill>
                  <a:schemeClr val="dk2"/>
                </a:solidFill>
                <a:uFill>
                  <a:noFill/>
                </a:uFill>
                <a:latin typeface="Arial"/>
                <a:ea typeface="Arial"/>
                <a:cs typeface="Arial"/>
                <a:sym typeface="Arial"/>
                <a:hlinkClick r:id="rId4">
                  <a:extLst>
                    <a:ext uri="{A12FA001-AC4F-418D-AE19-62706E023703}">
                      <ahyp:hlinkClr val="tx"/>
                    </a:ext>
                  </a:extLst>
                </a:hlinkClick>
              </a:rPr>
              <a:t> </a:t>
            </a:r>
            <a:r>
              <a:rPr b="0" i="0" lang="en-US" sz="1100" u="sng" cap="none" strike="noStrike">
                <a:solidFill>
                  <a:schemeClr val="accent5"/>
                </a:solidFill>
                <a:latin typeface="Arial"/>
                <a:ea typeface="Arial"/>
                <a:cs typeface="Arial"/>
                <a:sym typeface="Arial"/>
                <a:hlinkClick r:id="rId5">
                  <a:extLst>
                    <a:ext uri="{A12FA001-AC4F-418D-AE19-62706E023703}">
                      <ahyp:hlinkClr val="tx"/>
                    </a:ext>
                  </a:extLst>
                </a:hlinkClick>
              </a:rPr>
              <a:t>Nathan Anderson</a:t>
            </a:r>
            <a:r>
              <a:rPr b="0" i="0" lang="en-US" sz="1100" u="none" cap="none" strike="noStrike">
                <a:solidFill>
                  <a:schemeClr val="dk2"/>
                </a:solidFill>
                <a:latin typeface="Arial"/>
                <a:ea typeface="Arial"/>
                <a:cs typeface="Arial"/>
                <a:sym typeface="Arial"/>
              </a:rPr>
              <a:t> on</a:t>
            </a:r>
            <a:r>
              <a:rPr b="0" i="0" lang="en-US" sz="1100" u="none" cap="none" strike="noStrike">
                <a:solidFill>
                  <a:schemeClr val="dk2"/>
                </a:solidFill>
                <a:uFill>
                  <a:noFill/>
                </a:uFill>
                <a:latin typeface="Arial"/>
                <a:ea typeface="Arial"/>
                <a:cs typeface="Arial"/>
                <a:sym typeface="Arial"/>
                <a:hlinkClick r:id="rId6">
                  <a:extLst>
                    <a:ext uri="{A12FA001-AC4F-418D-AE19-62706E023703}">
                      <ahyp:hlinkClr val="tx"/>
                    </a:ext>
                  </a:extLst>
                </a:hlinkClick>
              </a:rPr>
              <a:t> </a:t>
            </a:r>
            <a:r>
              <a:rPr b="0" i="0" lang="en-US" sz="1100" u="sng" cap="none" strike="noStrike">
                <a:solidFill>
                  <a:schemeClr val="accent5"/>
                </a:solidFill>
                <a:latin typeface="Arial"/>
                <a:ea typeface="Arial"/>
                <a:cs typeface="Arial"/>
                <a:sym typeface="Arial"/>
                <a:hlinkClick r:id="rId7">
                  <a:extLst>
                    <a:ext uri="{A12FA001-AC4F-418D-AE19-62706E023703}">
                      <ahyp:hlinkClr val="tx"/>
                    </a:ext>
                  </a:extLst>
                </a:hlinkClick>
              </a:rPr>
              <a:t>Unsplash</a:t>
            </a:r>
            <a:endParaRPr b="0" i="0" sz="1400" u="none" cap="none" strike="noStrike">
              <a:solidFill>
                <a:srgbClr val="000000"/>
              </a:solidFill>
              <a:latin typeface="Source Sans Pro"/>
              <a:ea typeface="Source Sans Pro"/>
              <a:cs typeface="Source Sans Pro"/>
              <a:sym typeface="Source Sans Pro"/>
            </a:endParaRPr>
          </a:p>
        </p:txBody>
      </p:sp>
      <p:sp>
        <p:nvSpPr>
          <p:cNvPr id="153" name="Google Shape;153;g13c50f6379e_1_24"/>
          <p:cNvSpPr txBox="1"/>
          <p:nvPr/>
        </p:nvSpPr>
        <p:spPr>
          <a:xfrm>
            <a:off x="542700" y="3151525"/>
            <a:ext cx="4029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Source Sans Pro"/>
              <a:ea typeface="Source Sans Pro"/>
              <a:cs typeface="Source Sans Pro"/>
              <a:sym typeface="Source Sans Pro"/>
            </a:endParaRPr>
          </a:p>
        </p:txBody>
      </p:sp>
      <p:sp>
        <p:nvSpPr>
          <p:cNvPr id="154" name="Google Shape;154;g13c50f6379e_1_24"/>
          <p:cNvSpPr txBox="1"/>
          <p:nvPr/>
        </p:nvSpPr>
        <p:spPr>
          <a:xfrm>
            <a:off x="579175" y="3386825"/>
            <a:ext cx="4267200" cy="109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chemeClr val="dk2"/>
              </a:buClr>
              <a:buSzPts val="1100"/>
              <a:buFont typeface="Arial"/>
              <a:buNone/>
            </a:pPr>
            <a:r>
              <a:rPr b="0" i="0" lang="en-US" sz="1800" u="none" cap="none" strike="noStrike">
                <a:solidFill>
                  <a:schemeClr val="dk1"/>
                </a:solidFill>
                <a:latin typeface="Arial"/>
                <a:ea typeface="Arial"/>
                <a:cs typeface="Arial"/>
                <a:sym typeface="Arial"/>
              </a:rPr>
              <a:t>Consider: Where are you only providing resources in a “single stream” of content, or in just one way?</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13c50f6379e_1_33"/>
          <p:cNvSpPr txBox="1"/>
          <p:nvPr>
            <p:ph type="title"/>
          </p:nvPr>
        </p:nvSpPr>
        <p:spPr>
          <a:xfrm>
            <a:off x="254700" y="167675"/>
            <a:ext cx="8520600" cy="62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sz="3650"/>
              <a:t>Getting Started - Before Class</a:t>
            </a:r>
            <a:endParaRPr sz="3650">
              <a:latin typeface="Arial"/>
              <a:ea typeface="Arial"/>
              <a:cs typeface="Arial"/>
              <a:sym typeface="Arial"/>
            </a:endParaRPr>
          </a:p>
        </p:txBody>
      </p:sp>
      <p:sp>
        <p:nvSpPr>
          <p:cNvPr id="160" name="Google Shape;160;g13c50f6379e_1_33"/>
          <p:cNvSpPr txBox="1"/>
          <p:nvPr>
            <p:ph idx="1" type="body"/>
          </p:nvPr>
        </p:nvSpPr>
        <p:spPr>
          <a:xfrm>
            <a:off x="311700" y="1152475"/>
            <a:ext cx="4071600" cy="3416400"/>
          </a:xfrm>
          <a:prstGeom prst="rect">
            <a:avLst/>
          </a:prstGeom>
          <a:noFill/>
          <a:ln>
            <a:noFill/>
          </a:ln>
        </p:spPr>
        <p:txBody>
          <a:bodyPr anchorCtr="0" anchor="t" bIns="45700" lIns="91425" spcFirstLastPara="1" rIns="91425" wrap="square" tIns="45700">
            <a:normAutofit fontScale="70000" lnSpcReduction="20000"/>
          </a:bodyPr>
          <a:lstStyle/>
          <a:p>
            <a:pPr indent="-355282" lvl="0" marL="457200" rtl="0" algn="l">
              <a:lnSpc>
                <a:spcPct val="100000"/>
              </a:lnSpc>
              <a:spcBef>
                <a:spcPts val="640"/>
              </a:spcBef>
              <a:spcAft>
                <a:spcPts val="0"/>
              </a:spcAft>
              <a:buClr>
                <a:srgbClr val="342F2E"/>
              </a:buClr>
              <a:buSzPct val="100000"/>
              <a:buFont typeface="Arial"/>
              <a:buChar char="•"/>
            </a:pPr>
            <a:r>
              <a:rPr lang="en-US" sz="2850">
                <a:solidFill>
                  <a:srgbClr val="342F2E"/>
                </a:solidFill>
                <a:latin typeface="Arial"/>
                <a:ea typeface="Arial"/>
                <a:cs typeface="Arial"/>
                <a:sym typeface="Arial"/>
              </a:rPr>
              <a:t>Review your course materials for single stream elements</a:t>
            </a:r>
            <a:endParaRPr sz="2850">
              <a:solidFill>
                <a:srgbClr val="342F2E"/>
              </a:solidFill>
              <a:latin typeface="Arial"/>
              <a:ea typeface="Arial"/>
              <a:cs typeface="Arial"/>
              <a:sym typeface="Arial"/>
            </a:endParaRPr>
          </a:p>
          <a:p>
            <a:pPr indent="-355282" lvl="0" marL="457200" rtl="0" algn="l">
              <a:lnSpc>
                <a:spcPct val="100000"/>
              </a:lnSpc>
              <a:spcBef>
                <a:spcPts val="640"/>
              </a:spcBef>
              <a:spcAft>
                <a:spcPts val="0"/>
              </a:spcAft>
              <a:buClr>
                <a:srgbClr val="342F2E"/>
              </a:buClr>
              <a:buSzPct val="100000"/>
              <a:buFont typeface="Arial"/>
              <a:buChar char="•"/>
            </a:pPr>
            <a:r>
              <a:rPr lang="en-US" sz="2850">
                <a:solidFill>
                  <a:srgbClr val="342F2E"/>
                </a:solidFill>
                <a:latin typeface="Arial"/>
                <a:ea typeface="Arial"/>
                <a:cs typeface="Arial"/>
                <a:sym typeface="Arial"/>
              </a:rPr>
              <a:t>Consider how the single stream elements intersect with the barriers or pinch points you’ve identified within your course</a:t>
            </a:r>
            <a:endParaRPr sz="2850">
              <a:solidFill>
                <a:srgbClr val="342F2E"/>
              </a:solidFill>
              <a:latin typeface="Arial"/>
              <a:ea typeface="Arial"/>
              <a:cs typeface="Arial"/>
              <a:sym typeface="Arial"/>
            </a:endParaRPr>
          </a:p>
          <a:p>
            <a:pPr indent="-355282" lvl="0" marL="457200" rtl="0" algn="l">
              <a:lnSpc>
                <a:spcPct val="100000"/>
              </a:lnSpc>
              <a:spcBef>
                <a:spcPts val="640"/>
              </a:spcBef>
              <a:spcAft>
                <a:spcPts val="0"/>
              </a:spcAft>
              <a:buClr>
                <a:srgbClr val="342F2E"/>
              </a:buClr>
              <a:buSzPct val="100000"/>
              <a:buFont typeface="Arial"/>
              <a:buChar char="•"/>
            </a:pPr>
            <a:r>
              <a:rPr lang="en-US" sz="2850">
                <a:solidFill>
                  <a:srgbClr val="342F2E"/>
                </a:solidFill>
                <a:latin typeface="Arial"/>
                <a:ea typeface="Arial"/>
                <a:cs typeface="Arial"/>
                <a:sym typeface="Arial"/>
              </a:rPr>
              <a:t>Brainstorm expansions into one new medium/modality/expression</a:t>
            </a:r>
            <a:endParaRPr sz="2850">
              <a:solidFill>
                <a:srgbClr val="342F2E"/>
              </a:solidFill>
              <a:latin typeface="Arial"/>
              <a:ea typeface="Arial"/>
              <a:cs typeface="Arial"/>
              <a:sym typeface="Arial"/>
            </a:endParaRPr>
          </a:p>
          <a:p>
            <a:pPr indent="0" lvl="0" marL="0" rtl="0" algn="l">
              <a:lnSpc>
                <a:spcPct val="100000"/>
              </a:lnSpc>
              <a:spcBef>
                <a:spcPts val="640"/>
              </a:spcBef>
              <a:spcAft>
                <a:spcPts val="0"/>
              </a:spcAft>
              <a:buSzPct val="142857"/>
              <a:buNone/>
            </a:pPr>
            <a:r>
              <a:t/>
            </a:r>
            <a:endParaRPr/>
          </a:p>
          <a:p>
            <a:pPr indent="0" lvl="0" marL="0" rtl="0" algn="l">
              <a:lnSpc>
                <a:spcPct val="100000"/>
              </a:lnSpc>
              <a:spcBef>
                <a:spcPts val="640"/>
              </a:spcBef>
              <a:spcAft>
                <a:spcPts val="0"/>
              </a:spcAft>
              <a:buSzPct val="142857"/>
              <a:buNone/>
            </a:pPr>
            <a:r>
              <a:t/>
            </a:r>
            <a:endParaRPr/>
          </a:p>
        </p:txBody>
      </p:sp>
      <p:pic>
        <p:nvPicPr>
          <p:cNvPr id="161" name="Google Shape;161;g13c50f6379e_1_33" title="stacked books with a cellphone and headphones resting on them"/>
          <p:cNvPicPr preferRelativeResize="0"/>
          <p:nvPr/>
        </p:nvPicPr>
        <p:blipFill rotWithShape="1">
          <a:blip r:embed="rId3">
            <a:alphaModFix/>
          </a:blip>
          <a:srcRect b="0" l="0" r="0" t="0"/>
          <a:stretch/>
        </p:blipFill>
        <p:spPr>
          <a:xfrm>
            <a:off x="4703700" y="936170"/>
            <a:ext cx="4071600" cy="2717805"/>
          </a:xfrm>
          <a:prstGeom prst="rect">
            <a:avLst/>
          </a:prstGeom>
          <a:noFill/>
          <a:ln>
            <a:noFill/>
          </a:ln>
        </p:spPr>
      </p:pic>
      <p:sp>
        <p:nvSpPr>
          <p:cNvPr id="162" name="Google Shape;162;g13c50f6379e_1_33"/>
          <p:cNvSpPr txBox="1"/>
          <p:nvPr/>
        </p:nvSpPr>
        <p:spPr>
          <a:xfrm>
            <a:off x="4752275" y="3757725"/>
            <a:ext cx="4023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sng" cap="none" strike="noStrike">
                <a:solidFill>
                  <a:schemeClr val="hlink"/>
                </a:solidFill>
                <a:latin typeface="Arial"/>
                <a:ea typeface="Arial"/>
                <a:cs typeface="Arial"/>
                <a:sym typeface="Arial"/>
                <a:hlinkClick r:id="rId4"/>
              </a:rPr>
              <a:t>Concept of an audio book</a:t>
            </a:r>
            <a:r>
              <a:rPr b="0" i="0" lang="en-US" sz="1100" u="none" cap="none" strike="noStrike">
                <a:solidFill>
                  <a:srgbClr val="000000"/>
                </a:solidFill>
                <a:latin typeface="Arial"/>
                <a:ea typeface="Arial"/>
                <a:cs typeface="Arial"/>
                <a:sym typeface="Arial"/>
              </a:rPr>
              <a:t> by Marco Verch Professional is licenced under a </a:t>
            </a:r>
            <a:r>
              <a:rPr b="0" i="0" lang="en-US" sz="1100" u="sng" cap="none" strike="noStrike">
                <a:solidFill>
                  <a:schemeClr val="hlink"/>
                </a:solidFill>
                <a:latin typeface="Arial"/>
                <a:ea typeface="Arial"/>
                <a:cs typeface="Arial"/>
                <a:sym typeface="Arial"/>
                <a:hlinkClick r:id="rId5"/>
              </a:rPr>
              <a:t>CC BY 2.0 license</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13c50f6379e_1_40"/>
          <p:cNvSpPr txBox="1"/>
          <p:nvPr>
            <p:ph type="title"/>
          </p:nvPr>
        </p:nvSpPr>
        <p:spPr>
          <a:xfrm>
            <a:off x="311700" y="445025"/>
            <a:ext cx="8520600" cy="62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sz="3650">
                <a:latin typeface="Arial"/>
                <a:ea typeface="Arial"/>
                <a:cs typeface="Arial"/>
                <a:sym typeface="Arial"/>
              </a:rPr>
              <a:t>Example</a:t>
            </a:r>
            <a:endParaRPr sz="3650">
              <a:latin typeface="Arial"/>
              <a:ea typeface="Arial"/>
              <a:cs typeface="Arial"/>
              <a:sym typeface="Arial"/>
            </a:endParaRPr>
          </a:p>
        </p:txBody>
      </p:sp>
      <p:sp>
        <p:nvSpPr>
          <p:cNvPr id="168" name="Google Shape;168;g13c50f6379e_1_40"/>
          <p:cNvSpPr txBox="1"/>
          <p:nvPr>
            <p:ph idx="1" type="body"/>
          </p:nvPr>
        </p:nvSpPr>
        <p:spPr>
          <a:xfrm>
            <a:off x="311700" y="1152475"/>
            <a:ext cx="4358400" cy="34164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640"/>
              </a:spcBef>
              <a:spcAft>
                <a:spcPts val="0"/>
              </a:spcAft>
              <a:buSzPts val="1800"/>
              <a:buFont typeface="Arial"/>
              <a:buChar char="•"/>
            </a:pPr>
            <a:r>
              <a:rPr lang="en-US" sz="1800">
                <a:latin typeface="Arial"/>
                <a:ea typeface="Arial"/>
                <a:cs typeface="Arial"/>
                <a:sym typeface="Arial"/>
              </a:rPr>
              <a:t>Math professor</a:t>
            </a:r>
            <a:endParaRPr sz="1800">
              <a:latin typeface="Arial"/>
              <a:ea typeface="Arial"/>
              <a:cs typeface="Arial"/>
              <a:sym typeface="Arial"/>
            </a:endParaRPr>
          </a:p>
          <a:p>
            <a:pPr indent="-342900" lvl="0" marL="457200" rtl="0" algn="l">
              <a:lnSpc>
                <a:spcPct val="100000"/>
              </a:lnSpc>
              <a:spcBef>
                <a:spcPts val="640"/>
              </a:spcBef>
              <a:spcAft>
                <a:spcPts val="0"/>
              </a:spcAft>
              <a:buSzPts val="1800"/>
              <a:buFont typeface="Arial"/>
              <a:buChar char="•"/>
            </a:pPr>
            <a:r>
              <a:rPr lang="en-US" sz="1800">
                <a:latin typeface="Arial"/>
                <a:ea typeface="Arial"/>
                <a:cs typeface="Arial"/>
                <a:sym typeface="Arial"/>
              </a:rPr>
              <a:t>Current course materials: </a:t>
            </a:r>
            <a:endParaRPr sz="1800">
              <a:latin typeface="Arial"/>
              <a:ea typeface="Arial"/>
              <a:cs typeface="Arial"/>
              <a:sym typeface="Arial"/>
            </a:endParaRPr>
          </a:p>
          <a:p>
            <a:pPr indent="-222250" lvl="1" marL="742950" rtl="0" algn="l">
              <a:lnSpc>
                <a:spcPct val="100000"/>
              </a:lnSpc>
              <a:spcBef>
                <a:spcPts val="560"/>
              </a:spcBef>
              <a:spcAft>
                <a:spcPts val="0"/>
              </a:spcAft>
              <a:buSzPts val="1800"/>
              <a:buFont typeface="Arial"/>
              <a:buChar char="–"/>
            </a:pPr>
            <a:r>
              <a:rPr lang="en-US" sz="1800">
                <a:latin typeface="Arial"/>
                <a:ea typeface="Arial"/>
                <a:cs typeface="Arial"/>
                <a:sym typeface="Arial"/>
              </a:rPr>
              <a:t>textbook</a:t>
            </a:r>
            <a:endParaRPr sz="1800"/>
          </a:p>
          <a:p>
            <a:pPr indent="-222250" lvl="1" marL="742950" rtl="0" algn="l">
              <a:lnSpc>
                <a:spcPct val="100000"/>
              </a:lnSpc>
              <a:spcBef>
                <a:spcPts val="560"/>
              </a:spcBef>
              <a:spcAft>
                <a:spcPts val="0"/>
              </a:spcAft>
              <a:buSzPts val="1800"/>
              <a:buFont typeface="Arial"/>
              <a:buChar char="–"/>
            </a:pPr>
            <a:r>
              <a:rPr lang="en-US" sz="1800"/>
              <a:t>lecture slides (mostly text)</a:t>
            </a:r>
            <a:endParaRPr sz="1800"/>
          </a:p>
          <a:p>
            <a:pPr indent="-222250" lvl="1" marL="742950" rtl="0" algn="l">
              <a:lnSpc>
                <a:spcPct val="100000"/>
              </a:lnSpc>
              <a:spcBef>
                <a:spcPts val="560"/>
              </a:spcBef>
              <a:spcAft>
                <a:spcPts val="0"/>
              </a:spcAft>
              <a:buSzPts val="1800"/>
              <a:buChar char="–"/>
            </a:pPr>
            <a:r>
              <a:rPr lang="en-US" sz="1800"/>
              <a:t>some notes on problem sets</a:t>
            </a:r>
            <a:endParaRPr sz="1800"/>
          </a:p>
          <a:p>
            <a:pPr indent="-342900" lvl="0" marL="457200" rtl="0" algn="l">
              <a:lnSpc>
                <a:spcPct val="100000"/>
              </a:lnSpc>
              <a:spcBef>
                <a:spcPts val="640"/>
              </a:spcBef>
              <a:spcAft>
                <a:spcPts val="0"/>
              </a:spcAft>
              <a:buSzPts val="1800"/>
              <a:buFont typeface="Arial"/>
              <a:buChar char="•"/>
            </a:pPr>
            <a:r>
              <a:rPr lang="en-US" sz="1800">
                <a:latin typeface="Arial"/>
                <a:ea typeface="Arial"/>
                <a:cs typeface="Arial"/>
                <a:sym typeface="Arial"/>
              </a:rPr>
              <a:t>Identifies 3 sections in which students struggle to grasp concepts when completing their homework.</a:t>
            </a:r>
            <a:endParaRPr sz="1800">
              <a:latin typeface="Arial"/>
              <a:ea typeface="Arial"/>
              <a:cs typeface="Arial"/>
              <a:sym typeface="Arial"/>
            </a:endParaRPr>
          </a:p>
          <a:p>
            <a:pPr indent="-342900" lvl="0" marL="457200" rtl="0" algn="l">
              <a:lnSpc>
                <a:spcPct val="100000"/>
              </a:lnSpc>
              <a:spcBef>
                <a:spcPts val="640"/>
              </a:spcBef>
              <a:spcAft>
                <a:spcPts val="0"/>
              </a:spcAft>
              <a:buSzPts val="1800"/>
              <a:buFont typeface="Arial"/>
              <a:buChar char="•"/>
            </a:pPr>
            <a:r>
              <a:rPr lang="en-US" sz="1800">
                <a:latin typeface="Arial"/>
                <a:ea typeface="Arial"/>
                <a:cs typeface="Arial"/>
                <a:sym typeface="Arial"/>
              </a:rPr>
              <a:t>What are some possibilities for additional streams of content?</a:t>
            </a:r>
            <a:endParaRPr sz="1800">
              <a:latin typeface="Arial"/>
              <a:ea typeface="Arial"/>
              <a:cs typeface="Arial"/>
              <a:sym typeface="Arial"/>
            </a:endParaRPr>
          </a:p>
        </p:txBody>
      </p:sp>
      <p:pic>
        <p:nvPicPr>
          <p:cNvPr id="169" name="Google Shape;169;g13c50f6379e_1_40" title="equations in a math book"/>
          <p:cNvPicPr preferRelativeResize="0"/>
          <p:nvPr/>
        </p:nvPicPr>
        <p:blipFill rotWithShape="1">
          <a:blip r:embed="rId3">
            <a:alphaModFix/>
          </a:blip>
          <a:srcRect b="0" l="0" r="0" t="0"/>
          <a:stretch/>
        </p:blipFill>
        <p:spPr>
          <a:xfrm>
            <a:off x="5029350" y="1224250"/>
            <a:ext cx="3809850" cy="2539900"/>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13c50f6379e_1_46"/>
          <p:cNvSpPr txBox="1"/>
          <p:nvPr>
            <p:ph type="title"/>
          </p:nvPr>
        </p:nvSpPr>
        <p:spPr>
          <a:xfrm>
            <a:off x="236050" y="487050"/>
            <a:ext cx="4048500" cy="62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sz="3650">
                <a:latin typeface="Arial"/>
                <a:ea typeface="Arial"/>
                <a:cs typeface="Arial"/>
                <a:sym typeface="Arial"/>
              </a:rPr>
              <a:t>UDL in action</a:t>
            </a:r>
            <a:endParaRPr sz="3650">
              <a:latin typeface="Arial"/>
              <a:ea typeface="Arial"/>
              <a:cs typeface="Arial"/>
              <a:sym typeface="Arial"/>
            </a:endParaRPr>
          </a:p>
        </p:txBody>
      </p:sp>
      <p:sp>
        <p:nvSpPr>
          <p:cNvPr id="175" name="Google Shape;175;g13c50f6379e_1_46"/>
          <p:cNvSpPr txBox="1"/>
          <p:nvPr>
            <p:ph idx="1" type="body"/>
          </p:nvPr>
        </p:nvSpPr>
        <p:spPr>
          <a:xfrm>
            <a:off x="311700" y="1152475"/>
            <a:ext cx="3546000" cy="1419300"/>
          </a:xfrm>
          <a:prstGeom prst="rect">
            <a:avLst/>
          </a:prstGeom>
          <a:noFill/>
          <a:ln>
            <a:noFill/>
          </a:ln>
        </p:spPr>
        <p:txBody>
          <a:bodyPr anchorCtr="0" anchor="t" bIns="45700" lIns="91425" spcFirstLastPara="1" rIns="91425" wrap="square" tIns="45700">
            <a:normAutofit fontScale="25000" lnSpcReduction="20000"/>
          </a:bodyPr>
          <a:lstStyle/>
          <a:p>
            <a:pPr indent="0" lvl="0" marL="457200" rtl="0" algn="l">
              <a:lnSpc>
                <a:spcPct val="100000"/>
              </a:lnSpc>
              <a:spcBef>
                <a:spcPts val="640"/>
              </a:spcBef>
              <a:spcAft>
                <a:spcPts val="0"/>
              </a:spcAft>
              <a:buSzPct val="77777"/>
              <a:buNone/>
            </a:pPr>
            <a:r>
              <a:t/>
            </a:r>
            <a:endParaRPr sz="7200">
              <a:solidFill>
                <a:srgbClr val="342F2E"/>
              </a:solidFill>
              <a:latin typeface="Arial"/>
              <a:ea typeface="Arial"/>
              <a:cs typeface="Arial"/>
              <a:sym typeface="Arial"/>
            </a:endParaRPr>
          </a:p>
          <a:p>
            <a:pPr indent="-342900" lvl="0" marL="457200" rtl="0" algn="l">
              <a:lnSpc>
                <a:spcPct val="100000"/>
              </a:lnSpc>
              <a:spcBef>
                <a:spcPts val="640"/>
              </a:spcBef>
              <a:spcAft>
                <a:spcPts val="0"/>
              </a:spcAft>
              <a:buClr>
                <a:srgbClr val="342F2E"/>
              </a:buClr>
              <a:buSzPct val="100000"/>
              <a:buFont typeface="Arial"/>
              <a:buChar char="•"/>
            </a:pPr>
            <a:r>
              <a:rPr lang="en-US" sz="7200">
                <a:solidFill>
                  <a:srgbClr val="342F2E"/>
                </a:solidFill>
                <a:latin typeface="Arial"/>
                <a:ea typeface="Arial"/>
                <a:cs typeface="Arial"/>
                <a:sym typeface="Arial"/>
              </a:rPr>
              <a:t>MIT OpenCourseware</a:t>
            </a:r>
            <a:endParaRPr sz="7200">
              <a:solidFill>
                <a:srgbClr val="342F2E"/>
              </a:solidFill>
              <a:latin typeface="Arial"/>
              <a:ea typeface="Arial"/>
              <a:cs typeface="Arial"/>
              <a:sym typeface="Arial"/>
            </a:endParaRPr>
          </a:p>
          <a:p>
            <a:pPr indent="-342900" lvl="0" marL="457200" rtl="0" algn="l">
              <a:lnSpc>
                <a:spcPct val="100000"/>
              </a:lnSpc>
              <a:spcBef>
                <a:spcPts val="640"/>
              </a:spcBef>
              <a:spcAft>
                <a:spcPts val="0"/>
              </a:spcAft>
              <a:buClr>
                <a:srgbClr val="342F2E"/>
              </a:buClr>
              <a:buSzPct val="100000"/>
              <a:buFont typeface="Arial"/>
              <a:buChar char="•"/>
            </a:pPr>
            <a:r>
              <a:rPr lang="en-US" sz="7200">
                <a:solidFill>
                  <a:srgbClr val="342F2E"/>
                </a:solidFill>
                <a:latin typeface="Arial"/>
                <a:ea typeface="Arial"/>
                <a:cs typeface="Arial"/>
                <a:sym typeface="Arial"/>
              </a:rPr>
              <a:t>Textbook + short videos with transcript included</a:t>
            </a:r>
            <a:endParaRPr sz="7200">
              <a:solidFill>
                <a:srgbClr val="342F2E"/>
              </a:solidFill>
              <a:latin typeface="Arial"/>
              <a:ea typeface="Arial"/>
              <a:cs typeface="Arial"/>
              <a:sym typeface="Arial"/>
            </a:endParaRPr>
          </a:p>
          <a:p>
            <a:pPr indent="-279400" lvl="0" marL="279400" rtl="0" algn="l">
              <a:lnSpc>
                <a:spcPct val="200000"/>
              </a:lnSpc>
              <a:spcBef>
                <a:spcPts val="640"/>
              </a:spcBef>
              <a:spcAft>
                <a:spcPts val="0"/>
              </a:spcAft>
              <a:buClr>
                <a:schemeClr val="dk2"/>
              </a:buClr>
              <a:buSzPct val="100000"/>
              <a:buFont typeface="Arial"/>
              <a:buNone/>
            </a:pPr>
            <a:r>
              <a:t/>
            </a:r>
            <a:endParaRPr sz="1100" u="sng">
              <a:solidFill>
                <a:schemeClr val="hlink"/>
              </a:solidFill>
              <a:latin typeface="Arial"/>
              <a:ea typeface="Arial"/>
              <a:cs typeface="Arial"/>
              <a:sym typeface="Arial"/>
            </a:endParaRPr>
          </a:p>
          <a:p>
            <a:pPr indent="0" lvl="0" marL="0" rtl="0" algn="l">
              <a:lnSpc>
                <a:spcPct val="100000"/>
              </a:lnSpc>
              <a:spcBef>
                <a:spcPts val="640"/>
              </a:spcBef>
              <a:spcAft>
                <a:spcPts val="0"/>
              </a:spcAft>
              <a:buSzPts val="1400"/>
              <a:buNone/>
            </a:pPr>
            <a:r>
              <a:t/>
            </a:r>
            <a:endParaRPr>
              <a:solidFill>
                <a:srgbClr val="342F2E"/>
              </a:solidFill>
              <a:latin typeface="Arial"/>
              <a:ea typeface="Arial"/>
              <a:cs typeface="Arial"/>
              <a:sym typeface="Arial"/>
            </a:endParaRPr>
          </a:p>
        </p:txBody>
      </p:sp>
      <p:pic>
        <p:nvPicPr>
          <p:cNvPr id="176" name="Google Shape;176;g13c50f6379e_1_46" title="screenshot of an instructional math video on MIT open courseware site"/>
          <p:cNvPicPr preferRelativeResize="0"/>
          <p:nvPr/>
        </p:nvPicPr>
        <p:blipFill rotWithShape="1">
          <a:blip r:embed="rId3">
            <a:alphaModFix/>
          </a:blip>
          <a:srcRect b="0" l="0" r="0" t="0"/>
          <a:stretch/>
        </p:blipFill>
        <p:spPr>
          <a:xfrm>
            <a:off x="4799450" y="256087"/>
            <a:ext cx="3721000" cy="4631324"/>
          </a:xfrm>
          <a:prstGeom prst="rect">
            <a:avLst/>
          </a:prstGeom>
          <a:noFill/>
          <a:ln>
            <a:noFill/>
          </a:ln>
          <a:effectLst>
            <a:outerShdw blurRad="57150" rotWithShape="0" algn="bl" dir="5400000" dist="19050">
              <a:srgbClr val="000000">
                <a:alpha val="49803"/>
              </a:srgbClr>
            </a:outerShdw>
          </a:effectLst>
        </p:spPr>
      </p:pic>
      <p:sp>
        <p:nvSpPr>
          <p:cNvPr id="177" name="Google Shape;177;g13c50f6379e_1_46"/>
          <p:cNvSpPr txBox="1"/>
          <p:nvPr/>
        </p:nvSpPr>
        <p:spPr>
          <a:xfrm>
            <a:off x="125500" y="3308625"/>
            <a:ext cx="4269600" cy="1369800"/>
          </a:xfrm>
          <a:prstGeom prst="rect">
            <a:avLst/>
          </a:prstGeom>
          <a:noFill/>
          <a:ln>
            <a:noFill/>
          </a:ln>
        </p:spPr>
        <p:txBody>
          <a:bodyPr anchorCtr="0" anchor="t" bIns="91425" lIns="91425" spcFirstLastPara="1" rIns="91425" wrap="square" tIns="91425">
            <a:spAutoFit/>
          </a:bodyPr>
          <a:lstStyle/>
          <a:p>
            <a:pPr indent="-279400" lvl="0" marL="279400" marR="0" rtl="0" algn="l">
              <a:lnSpc>
                <a:spcPct val="200000"/>
              </a:lnSpc>
              <a:spcBef>
                <a:spcPts val="0"/>
              </a:spcBef>
              <a:spcAft>
                <a:spcPts val="0"/>
              </a:spcAft>
              <a:buClr>
                <a:schemeClr val="dk2"/>
              </a:buClr>
              <a:buSzPts val="1100"/>
              <a:buFont typeface="Arial"/>
              <a:buNone/>
            </a:pPr>
            <a:r>
              <a:rPr b="0" i="1" lang="en-US" sz="1100" u="sng" cap="none" strike="noStrike">
                <a:solidFill>
                  <a:schemeClr val="hlink"/>
                </a:solidFill>
                <a:latin typeface="Arial"/>
                <a:ea typeface="Arial"/>
                <a:cs typeface="Arial"/>
                <a:sym typeface="Arial"/>
                <a:hlinkClick r:id="rId4"/>
              </a:rPr>
              <a:t>First Order Equations | Learn Differential Equations: Up Close with Gilbert Strang and Cleve Moler</a:t>
            </a:r>
            <a:r>
              <a:rPr b="0" i="1" lang="en-US" sz="1100" u="none" cap="none" strike="noStrike">
                <a:solidFill>
                  <a:schemeClr val="dk2"/>
                </a:solidFill>
                <a:latin typeface="Arial"/>
                <a:ea typeface="Arial"/>
                <a:cs typeface="Arial"/>
                <a:sym typeface="Arial"/>
              </a:rPr>
              <a:t> | Supplemental Resources | MIT OpenCourseWare</a:t>
            </a:r>
            <a:r>
              <a:rPr b="0" i="0" lang="en-US" sz="1100" u="none" cap="none" strike="noStrike">
                <a:solidFill>
                  <a:schemeClr val="dk2"/>
                </a:solidFill>
                <a:latin typeface="Arial"/>
                <a:ea typeface="Arial"/>
                <a:cs typeface="Arial"/>
                <a:sym typeface="Arial"/>
              </a:rPr>
              <a:t>. (2015). </a:t>
            </a:r>
            <a:r>
              <a:rPr b="0" i="0" lang="en-US" sz="1100" u="none" cap="none" strike="noStrike">
                <a:solidFill>
                  <a:srgbClr val="464646"/>
                </a:solidFill>
                <a:highlight>
                  <a:srgbClr val="FFFFFF"/>
                </a:highlight>
                <a:latin typeface="Arial"/>
                <a:ea typeface="Arial"/>
                <a:cs typeface="Arial"/>
                <a:sym typeface="Arial"/>
              </a:rPr>
              <a:t>Licensed under a </a:t>
            </a:r>
            <a:r>
              <a:rPr b="0" i="0" lang="en-US" sz="1100" u="sng" cap="none" strike="noStrike">
                <a:solidFill>
                  <a:schemeClr val="hlink"/>
                </a:solidFill>
                <a:highlight>
                  <a:srgbClr val="FFFFFF"/>
                </a:highlight>
                <a:latin typeface="Arial"/>
                <a:ea typeface="Arial"/>
                <a:cs typeface="Arial"/>
                <a:sym typeface="Arial"/>
                <a:hlinkClick r:id="rId5"/>
              </a:rPr>
              <a:t>CC BY-NC-SA 4.0 International License</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2015-07-21T16:44:10Z</dcterms:created>
  <dc:creator>Geraldo Rivera</dc:creator>
</cp:coreProperties>
</file>